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6" r:id="rId5"/>
    <p:sldId id="267" r:id="rId6"/>
    <p:sldId id="268" r:id="rId7"/>
    <p:sldId id="270" r:id="rId8"/>
    <p:sldId id="271" r:id="rId9"/>
    <p:sldId id="272" r:id="rId10"/>
    <p:sldId id="273" r:id="rId11"/>
    <p:sldId id="274" r:id="rId12"/>
    <p:sldId id="275" r:id="rId13"/>
    <p:sldId id="276" r:id="rId14"/>
    <p:sldId id="277" r:id="rId15"/>
    <p:sldId id="278" r:id="rId16"/>
    <p:sldId id="279"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19E7-CDF9-4835-5762-226313C6A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4F98D8-FC8C-D958-7DDF-1945F885E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0492D6-267A-5D90-6AA2-F6004753D521}"/>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04F25F83-BB8D-D223-5442-FC898926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E80B9-2F68-6D71-1F40-20C16D8DA968}"/>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581846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660A-4C31-3422-1727-9D32C1F113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FA57F8-32FD-7FF2-CBF4-EC3B13D454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136C4C-8FBD-6593-2925-4B28EB119A0B}"/>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7ABB505B-E3C8-B437-B850-52DE3D819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A847-37D8-701F-EF71-E22413CE2E9B}"/>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265128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F969D-248E-CB7B-A206-A0A75E578A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C70B56-B3DB-DAB0-1C77-1A85C93255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65C96-D9AB-5F1B-28D9-12D93D946AB1}"/>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9C072755-4537-96F2-5B36-7607ECBF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70EE4-F2A4-6D84-B952-48156ECF6199}"/>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08468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D38D-C452-11E9-2AFE-568BCD06F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04073F-95C4-3BD7-0C96-33549293BB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AD2E-A626-4D51-8601-8937B3B85258}"/>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B9E17BE0-1452-8F0E-9210-F087932C4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D3BCE-5A33-F313-6777-362182699839}"/>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55029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18E0-DE1C-76B7-E5DE-A4268CA5A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860CBD-8235-F088-E7D1-80F4B5A7A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C81650-9282-8C51-5F1A-38BB067AD58A}"/>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0EEE017B-86DB-1089-2BF4-FD264675D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31DD3-2E2F-8142-8EB1-DA9A049E93E2}"/>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120387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B28F-F9C7-A9CD-6786-76B7CAFD0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C7324-439C-BA2F-860A-35B5B880C1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982608-A07E-0AC7-3CD8-20D23D95D6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DE2D83-6C0C-8546-BED9-CDD749DE6190}"/>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6" name="Footer Placeholder 5">
            <a:extLst>
              <a:ext uri="{FF2B5EF4-FFF2-40B4-BE49-F238E27FC236}">
                <a16:creationId xmlns:a16="http://schemas.microsoft.com/office/drawing/2014/main" id="{1A23679A-CA9E-C487-6A53-5CC21503F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7A090-429A-97C3-D9E0-35BA9F7BFC64}"/>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54740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7300-A596-DC1F-452D-B1B77092D2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28EE0C-604F-034C-A0CF-90FB07D15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0BE52E-1A20-2A79-672E-2AB6D66B1A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B2B6D-61C9-328F-1BF9-80AB51DC4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0FE56B-A0AB-ED62-5768-4321CA4823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BE834A-220E-81B1-9305-29F8233B4738}"/>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8" name="Footer Placeholder 7">
            <a:extLst>
              <a:ext uri="{FF2B5EF4-FFF2-40B4-BE49-F238E27FC236}">
                <a16:creationId xmlns:a16="http://schemas.microsoft.com/office/drawing/2014/main" id="{91559841-D6F4-FF8B-18E0-60806E1FFD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2BC089-0BC3-4ACE-9D9B-7DE7BD3092D2}"/>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872249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E959-200C-E5CD-D0E2-6CC0FA29C6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767DE2-84A4-F633-69D6-207CB6F8276F}"/>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4" name="Footer Placeholder 3">
            <a:extLst>
              <a:ext uri="{FF2B5EF4-FFF2-40B4-BE49-F238E27FC236}">
                <a16:creationId xmlns:a16="http://schemas.microsoft.com/office/drawing/2014/main" id="{2AC207C0-98F4-C953-57E7-AA71E58C83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CCCC08-793C-7801-3A10-BD8CE077C6F9}"/>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53088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07ECA-551B-19AE-42B3-6B71CC8D541E}"/>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3" name="Footer Placeholder 2">
            <a:extLst>
              <a:ext uri="{FF2B5EF4-FFF2-40B4-BE49-F238E27FC236}">
                <a16:creationId xmlns:a16="http://schemas.microsoft.com/office/drawing/2014/main" id="{A6C6F52A-BEB3-B071-DA44-8039321EC7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B5CEA6-AC71-294C-9E5E-972A2DF32798}"/>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318573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CEF6-F8C9-298B-8424-A2ED54BE9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19F0BE-9308-EA94-B51D-84692A500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0B84E2-4341-5C8F-F4C9-2D4559C3C9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E75DE1-AB77-78F6-7D1B-B16338B87247}"/>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6" name="Footer Placeholder 5">
            <a:extLst>
              <a:ext uri="{FF2B5EF4-FFF2-40B4-BE49-F238E27FC236}">
                <a16:creationId xmlns:a16="http://schemas.microsoft.com/office/drawing/2014/main" id="{B4355058-1931-6889-1708-A0101A88E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728A0-1D61-80BA-CEAB-2F12AD6512CD}"/>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989113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C25E-AAAF-1F1C-446E-765D31671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7F41E1-9E6A-9AD7-7E54-8FED622423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280685-F3F6-25DD-6D78-04DA9A01A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D5E2A7-FFD1-4583-04CC-904730BE36E9}"/>
              </a:ext>
            </a:extLst>
          </p:cNvPr>
          <p:cNvSpPr>
            <a:spLocks noGrp="1"/>
          </p:cNvSpPr>
          <p:nvPr>
            <p:ph type="dt" sz="half" idx="10"/>
          </p:nvPr>
        </p:nvSpPr>
        <p:spPr/>
        <p:txBody>
          <a:bodyPr/>
          <a:lstStyle/>
          <a:p>
            <a:fld id="{85C2E07E-3247-42A5-A100-D273432838E3}" type="datetimeFigureOut">
              <a:rPr lang="en-US" smtClean="0"/>
              <a:t>8/27/2023</a:t>
            </a:fld>
            <a:endParaRPr lang="en-US"/>
          </a:p>
        </p:txBody>
      </p:sp>
      <p:sp>
        <p:nvSpPr>
          <p:cNvPr id="6" name="Footer Placeholder 5">
            <a:extLst>
              <a:ext uri="{FF2B5EF4-FFF2-40B4-BE49-F238E27FC236}">
                <a16:creationId xmlns:a16="http://schemas.microsoft.com/office/drawing/2014/main" id="{1EB2886D-7C19-8632-FF01-6B48D0FD6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1257F-F664-3197-B70A-C8F8D674150E}"/>
              </a:ext>
            </a:extLst>
          </p:cNvPr>
          <p:cNvSpPr>
            <a:spLocks noGrp="1"/>
          </p:cNvSpPr>
          <p:nvPr>
            <p:ph type="sldNum" sz="quarter" idx="12"/>
          </p:nvPr>
        </p:nvSpPr>
        <p:spPr/>
        <p:txBody>
          <a:bodyPr/>
          <a:lstStyle/>
          <a:p>
            <a:fld id="{B653C3F8-CCCD-48D5-9BDE-3BF28AFD0274}" type="slidenum">
              <a:rPr lang="en-US" smtClean="0"/>
              <a:t>‹#›</a:t>
            </a:fld>
            <a:endParaRPr lang="en-US"/>
          </a:p>
        </p:txBody>
      </p:sp>
    </p:spTree>
    <p:extLst>
      <p:ext uri="{BB962C8B-B14F-4D97-AF65-F5344CB8AC3E}">
        <p14:creationId xmlns:p14="http://schemas.microsoft.com/office/powerpoint/2010/main" val="70797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B53C13-82E9-A672-5857-74ECD6F30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E67353-9956-46D1-34AD-EA5094FA1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32B6C-A873-620A-122D-44077861D2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C2E07E-3247-42A5-A100-D273432838E3}" type="datetimeFigureOut">
              <a:rPr lang="en-US" smtClean="0"/>
              <a:t>8/27/2023</a:t>
            </a:fld>
            <a:endParaRPr lang="en-US"/>
          </a:p>
        </p:txBody>
      </p:sp>
      <p:sp>
        <p:nvSpPr>
          <p:cNvPr id="5" name="Footer Placeholder 4">
            <a:extLst>
              <a:ext uri="{FF2B5EF4-FFF2-40B4-BE49-F238E27FC236}">
                <a16:creationId xmlns:a16="http://schemas.microsoft.com/office/drawing/2014/main" id="{E7D97088-68D6-6AD2-8613-0D8A198F7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44DF73-A576-CE2A-8F18-94DA75DE5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3C3F8-CCCD-48D5-9BDE-3BF28AFD0274}" type="slidenum">
              <a:rPr lang="en-US" smtClean="0"/>
              <a:t>‹#›</a:t>
            </a:fld>
            <a:endParaRPr lang="en-US"/>
          </a:p>
        </p:txBody>
      </p:sp>
    </p:spTree>
    <p:extLst>
      <p:ext uri="{BB962C8B-B14F-4D97-AF65-F5344CB8AC3E}">
        <p14:creationId xmlns:p14="http://schemas.microsoft.com/office/powerpoint/2010/main" val="87858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4912-E521-A046-90A2-49D0FAC47982}"/>
              </a:ext>
            </a:extLst>
          </p:cNvPr>
          <p:cNvSpPr>
            <a:spLocks noGrp="1"/>
          </p:cNvSpPr>
          <p:nvPr>
            <p:ph type="title"/>
          </p:nvPr>
        </p:nvSpPr>
        <p:spPr/>
        <p:txBody>
          <a:bodyPr/>
          <a:lstStyle/>
          <a:p>
            <a:pPr algn="ctr"/>
            <a:r>
              <a:rPr lang="en-US" dirty="0"/>
              <a:t>Sitter Services App</a:t>
            </a:r>
          </a:p>
        </p:txBody>
      </p:sp>
      <p:sp>
        <p:nvSpPr>
          <p:cNvPr id="3" name="Content Placeholder 2">
            <a:extLst>
              <a:ext uri="{FF2B5EF4-FFF2-40B4-BE49-F238E27FC236}">
                <a16:creationId xmlns:a16="http://schemas.microsoft.com/office/drawing/2014/main" id="{1A14D84B-0964-4318-6617-DEB868053977}"/>
              </a:ext>
            </a:extLst>
          </p:cNvPr>
          <p:cNvSpPr>
            <a:spLocks noGrp="1"/>
          </p:cNvSpPr>
          <p:nvPr>
            <p:ph idx="1"/>
          </p:nvPr>
        </p:nvSpPr>
        <p:spPr/>
        <p:txBody>
          <a:bodyPr/>
          <a:lstStyle/>
          <a:p>
            <a:r>
              <a:rPr lang="en-US" dirty="0"/>
              <a:t>Flow, Features and more</a:t>
            </a:r>
            <a:br>
              <a:rPr lang="en-US" dirty="0"/>
            </a:br>
            <a:endParaRPr lang="en-US" dirty="0"/>
          </a:p>
        </p:txBody>
      </p:sp>
    </p:spTree>
    <p:extLst>
      <p:ext uri="{BB962C8B-B14F-4D97-AF65-F5344CB8AC3E}">
        <p14:creationId xmlns:p14="http://schemas.microsoft.com/office/powerpoint/2010/main" val="37768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Requesting service flow (1)</a:t>
            </a:r>
          </a:p>
        </p:txBody>
      </p:sp>
      <p:sp>
        <p:nvSpPr>
          <p:cNvPr id="20" name="TextBox 19">
            <a:extLst>
              <a:ext uri="{FF2B5EF4-FFF2-40B4-BE49-F238E27FC236}">
                <a16:creationId xmlns:a16="http://schemas.microsoft.com/office/drawing/2014/main" id="{5C140522-AAF3-4822-A841-9DA27E49A21D}"/>
              </a:ext>
            </a:extLst>
          </p:cNvPr>
          <p:cNvSpPr txBox="1"/>
          <p:nvPr/>
        </p:nvSpPr>
        <p:spPr>
          <a:xfrm>
            <a:off x="907573" y="923330"/>
            <a:ext cx="8960327" cy="584775"/>
          </a:xfrm>
          <a:prstGeom prst="rect">
            <a:avLst/>
          </a:prstGeom>
          <a:noFill/>
        </p:spPr>
        <p:txBody>
          <a:bodyPr wrap="square" rtlCol="0">
            <a:spAutoFit/>
          </a:bodyPr>
          <a:lstStyle/>
          <a:p>
            <a:pPr algn="l"/>
            <a:r>
              <a:rPr lang="en-US" sz="1600" b="0" i="0" dirty="0">
                <a:solidFill>
                  <a:srgbClr val="374151"/>
                </a:solidFill>
                <a:effectLst/>
                <a:latin typeface="Söhne"/>
              </a:rPr>
              <a:t>After selecting a service from photo(1) another page will be open with the service details(photo 2). In the bottom of the screen there is an option to chat with the provider or request a service (photo 3).</a:t>
            </a:r>
            <a:endParaRPr lang="en-US" sz="1400" dirty="0">
              <a:latin typeface="Calibri "/>
            </a:endParaRPr>
          </a:p>
        </p:txBody>
      </p:sp>
      <p:pic>
        <p:nvPicPr>
          <p:cNvPr id="4" name="Picture 3">
            <a:extLst>
              <a:ext uri="{FF2B5EF4-FFF2-40B4-BE49-F238E27FC236}">
                <a16:creationId xmlns:a16="http://schemas.microsoft.com/office/drawing/2014/main" id="{836F5C18-D493-18AA-0DD9-34AE08E41906}"/>
              </a:ext>
            </a:extLst>
          </p:cNvPr>
          <p:cNvPicPr>
            <a:picLocks noChangeAspect="1"/>
          </p:cNvPicPr>
          <p:nvPr/>
        </p:nvPicPr>
        <p:blipFill>
          <a:blip r:embed="rId2"/>
          <a:stretch>
            <a:fillRect/>
          </a:stretch>
        </p:blipFill>
        <p:spPr>
          <a:xfrm>
            <a:off x="214860" y="1716932"/>
            <a:ext cx="2248681" cy="4997071"/>
          </a:xfrm>
          <a:prstGeom prst="rect">
            <a:avLst/>
          </a:prstGeom>
        </p:spPr>
      </p:pic>
      <p:pic>
        <p:nvPicPr>
          <p:cNvPr id="3" name="Picture 2">
            <a:extLst>
              <a:ext uri="{FF2B5EF4-FFF2-40B4-BE49-F238E27FC236}">
                <a16:creationId xmlns:a16="http://schemas.microsoft.com/office/drawing/2014/main" id="{F06ED10E-BDFC-4949-C393-A4FD3EE40164}"/>
              </a:ext>
            </a:extLst>
          </p:cNvPr>
          <p:cNvPicPr>
            <a:picLocks noChangeAspect="1"/>
          </p:cNvPicPr>
          <p:nvPr/>
        </p:nvPicPr>
        <p:blipFill>
          <a:blip r:embed="rId3"/>
          <a:stretch>
            <a:fillRect/>
          </a:stretch>
        </p:blipFill>
        <p:spPr>
          <a:xfrm>
            <a:off x="3139606" y="1709604"/>
            <a:ext cx="2251980" cy="5004399"/>
          </a:xfrm>
          <a:prstGeom prst="rect">
            <a:avLst/>
          </a:prstGeom>
        </p:spPr>
      </p:pic>
      <p:pic>
        <p:nvPicPr>
          <p:cNvPr id="6" name="Picture 5">
            <a:extLst>
              <a:ext uri="{FF2B5EF4-FFF2-40B4-BE49-F238E27FC236}">
                <a16:creationId xmlns:a16="http://schemas.microsoft.com/office/drawing/2014/main" id="{71EF5FDF-774D-935D-CB92-9E601F0C9123}"/>
              </a:ext>
            </a:extLst>
          </p:cNvPr>
          <p:cNvPicPr>
            <a:picLocks noChangeAspect="1"/>
          </p:cNvPicPr>
          <p:nvPr/>
        </p:nvPicPr>
        <p:blipFill>
          <a:blip r:embed="rId4"/>
          <a:stretch>
            <a:fillRect/>
          </a:stretch>
        </p:blipFill>
        <p:spPr>
          <a:xfrm>
            <a:off x="5600565" y="1716932"/>
            <a:ext cx="2251980" cy="5004399"/>
          </a:xfrm>
          <a:prstGeom prst="rect">
            <a:avLst/>
          </a:prstGeom>
        </p:spPr>
      </p:pic>
      <p:sp>
        <p:nvSpPr>
          <p:cNvPr id="18" name="Rectangle 17">
            <a:extLst>
              <a:ext uri="{FF2B5EF4-FFF2-40B4-BE49-F238E27FC236}">
                <a16:creationId xmlns:a16="http://schemas.microsoft.com/office/drawing/2014/main" id="{E55B1831-3B82-EBDC-0E0E-704D85DA1CF9}"/>
              </a:ext>
            </a:extLst>
          </p:cNvPr>
          <p:cNvSpPr/>
          <p:nvPr/>
        </p:nvSpPr>
        <p:spPr>
          <a:xfrm>
            <a:off x="1814855" y="5573755"/>
            <a:ext cx="723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a:t>
            </a:r>
          </a:p>
        </p:txBody>
      </p:sp>
      <p:sp>
        <p:nvSpPr>
          <p:cNvPr id="19" name="Rectangle 18">
            <a:extLst>
              <a:ext uri="{FF2B5EF4-FFF2-40B4-BE49-F238E27FC236}">
                <a16:creationId xmlns:a16="http://schemas.microsoft.com/office/drawing/2014/main" id="{EFD106C7-02DB-12BE-F573-4FC0C3AF1DCC}"/>
              </a:ext>
            </a:extLst>
          </p:cNvPr>
          <p:cNvSpPr/>
          <p:nvPr/>
        </p:nvSpPr>
        <p:spPr>
          <a:xfrm>
            <a:off x="4456303" y="5573755"/>
            <a:ext cx="723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a:t>
            </a:r>
          </a:p>
        </p:txBody>
      </p:sp>
      <p:sp>
        <p:nvSpPr>
          <p:cNvPr id="21" name="Rectangle 20">
            <a:extLst>
              <a:ext uri="{FF2B5EF4-FFF2-40B4-BE49-F238E27FC236}">
                <a16:creationId xmlns:a16="http://schemas.microsoft.com/office/drawing/2014/main" id="{493FF073-613A-E516-F93C-531F8657EE63}"/>
              </a:ext>
            </a:extLst>
          </p:cNvPr>
          <p:cNvSpPr/>
          <p:nvPr/>
        </p:nvSpPr>
        <p:spPr>
          <a:xfrm>
            <a:off x="7181612" y="5573755"/>
            <a:ext cx="723672"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236189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Requesting service flow (2)</a:t>
            </a:r>
          </a:p>
        </p:txBody>
      </p:sp>
      <p:sp>
        <p:nvSpPr>
          <p:cNvPr id="20" name="TextBox 19">
            <a:extLst>
              <a:ext uri="{FF2B5EF4-FFF2-40B4-BE49-F238E27FC236}">
                <a16:creationId xmlns:a16="http://schemas.microsoft.com/office/drawing/2014/main" id="{5C140522-AAF3-4822-A841-9DA27E49A21D}"/>
              </a:ext>
            </a:extLst>
          </p:cNvPr>
          <p:cNvSpPr txBox="1"/>
          <p:nvPr/>
        </p:nvSpPr>
        <p:spPr>
          <a:xfrm>
            <a:off x="323850" y="923330"/>
            <a:ext cx="11485078" cy="830997"/>
          </a:xfrm>
          <a:prstGeom prst="rect">
            <a:avLst/>
          </a:prstGeom>
          <a:noFill/>
        </p:spPr>
        <p:txBody>
          <a:bodyPr wrap="square" rtlCol="0">
            <a:spAutoFit/>
          </a:bodyPr>
          <a:lstStyle/>
          <a:p>
            <a:pPr algn="l"/>
            <a:r>
              <a:rPr lang="en-US" sz="1600" b="0" i="0" dirty="0">
                <a:solidFill>
                  <a:srgbClr val="374151"/>
                </a:solidFill>
                <a:effectLst/>
                <a:latin typeface="Söhne"/>
              </a:rPr>
              <a:t>Assuming the user clicked on “Request Service” button shown in the previous slide, a pop out to request the service is opened, a span of the service requested is required and there is an option to add details. The user can add new requests as shown on the right side of the slide.</a:t>
            </a:r>
            <a:endParaRPr lang="en-US" sz="1400" dirty="0">
              <a:latin typeface="Calibri "/>
            </a:endParaRPr>
          </a:p>
        </p:txBody>
      </p:sp>
      <p:pic>
        <p:nvPicPr>
          <p:cNvPr id="9" name="Picture 8">
            <a:extLst>
              <a:ext uri="{FF2B5EF4-FFF2-40B4-BE49-F238E27FC236}">
                <a16:creationId xmlns:a16="http://schemas.microsoft.com/office/drawing/2014/main" id="{06EA545B-1BC7-0644-A30A-AE5AA3A53C75}"/>
              </a:ext>
            </a:extLst>
          </p:cNvPr>
          <p:cNvPicPr>
            <a:picLocks noChangeAspect="1"/>
          </p:cNvPicPr>
          <p:nvPr/>
        </p:nvPicPr>
        <p:blipFill>
          <a:blip r:embed="rId2"/>
          <a:stretch>
            <a:fillRect/>
          </a:stretch>
        </p:blipFill>
        <p:spPr>
          <a:xfrm>
            <a:off x="162203" y="1774538"/>
            <a:ext cx="2263873" cy="5030825"/>
          </a:xfrm>
          <a:prstGeom prst="rect">
            <a:avLst/>
          </a:prstGeom>
        </p:spPr>
      </p:pic>
      <p:pic>
        <p:nvPicPr>
          <p:cNvPr id="5" name="Picture 4">
            <a:extLst>
              <a:ext uri="{FF2B5EF4-FFF2-40B4-BE49-F238E27FC236}">
                <a16:creationId xmlns:a16="http://schemas.microsoft.com/office/drawing/2014/main" id="{BEFB7B3C-7B5A-0484-B9AE-6FF4CC20085B}"/>
              </a:ext>
            </a:extLst>
          </p:cNvPr>
          <p:cNvPicPr>
            <a:picLocks noChangeAspect="1"/>
          </p:cNvPicPr>
          <p:nvPr/>
        </p:nvPicPr>
        <p:blipFill>
          <a:blip r:embed="rId3"/>
          <a:stretch>
            <a:fillRect/>
          </a:stretch>
        </p:blipFill>
        <p:spPr>
          <a:xfrm>
            <a:off x="6963499" y="1688812"/>
            <a:ext cx="2263871" cy="5030825"/>
          </a:xfrm>
          <a:prstGeom prst="rect">
            <a:avLst/>
          </a:prstGeom>
        </p:spPr>
      </p:pic>
      <p:pic>
        <p:nvPicPr>
          <p:cNvPr id="11" name="Picture 10">
            <a:extLst>
              <a:ext uri="{FF2B5EF4-FFF2-40B4-BE49-F238E27FC236}">
                <a16:creationId xmlns:a16="http://schemas.microsoft.com/office/drawing/2014/main" id="{D39EE2BA-A9D8-4EF5-57B4-BD28D72E6D93}"/>
              </a:ext>
            </a:extLst>
          </p:cNvPr>
          <p:cNvPicPr>
            <a:picLocks noChangeAspect="1"/>
          </p:cNvPicPr>
          <p:nvPr/>
        </p:nvPicPr>
        <p:blipFill>
          <a:blip r:embed="rId4"/>
          <a:stretch>
            <a:fillRect/>
          </a:stretch>
        </p:blipFill>
        <p:spPr>
          <a:xfrm>
            <a:off x="9545056" y="1688812"/>
            <a:ext cx="2263872" cy="5030826"/>
          </a:xfrm>
          <a:prstGeom prst="rect">
            <a:avLst/>
          </a:prstGeom>
        </p:spPr>
      </p:pic>
    </p:spTree>
    <p:extLst>
      <p:ext uri="{BB962C8B-B14F-4D97-AF65-F5344CB8AC3E}">
        <p14:creationId xmlns:p14="http://schemas.microsoft.com/office/powerpoint/2010/main" val="233999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Requesting service flow (3)</a:t>
            </a:r>
          </a:p>
        </p:txBody>
      </p:sp>
      <p:sp>
        <p:nvSpPr>
          <p:cNvPr id="20" name="TextBox 19">
            <a:extLst>
              <a:ext uri="{FF2B5EF4-FFF2-40B4-BE49-F238E27FC236}">
                <a16:creationId xmlns:a16="http://schemas.microsoft.com/office/drawing/2014/main" id="{5C140522-AAF3-4822-A841-9DA27E49A21D}"/>
              </a:ext>
            </a:extLst>
          </p:cNvPr>
          <p:cNvSpPr txBox="1"/>
          <p:nvPr/>
        </p:nvSpPr>
        <p:spPr>
          <a:xfrm>
            <a:off x="907575" y="923330"/>
            <a:ext cx="10017600" cy="738664"/>
          </a:xfrm>
          <a:prstGeom prst="rect">
            <a:avLst/>
          </a:prstGeom>
          <a:noFill/>
        </p:spPr>
        <p:txBody>
          <a:bodyPr wrap="square" rtlCol="0">
            <a:spAutoFit/>
          </a:bodyPr>
          <a:lstStyle/>
          <a:p>
            <a:pPr algn="l"/>
            <a:r>
              <a:rPr lang="en-US" sz="1400" b="0" i="0" dirty="0">
                <a:solidFill>
                  <a:srgbClr val="374151"/>
                </a:solidFill>
                <a:effectLst/>
                <a:latin typeface="Söhne"/>
              </a:rPr>
              <a:t>After the user adds his requests, he can see them in the pop out before pressing “Request Service” button. When this button is pressed the requested service will be sent to the provider. As a client I can my current and previous requests on “My requests” in the home page, and when clicked the user sees his requests by status.</a:t>
            </a:r>
            <a:endParaRPr lang="en-US" sz="1200" dirty="0">
              <a:latin typeface="Calibri "/>
            </a:endParaRPr>
          </a:p>
        </p:txBody>
      </p:sp>
      <p:pic>
        <p:nvPicPr>
          <p:cNvPr id="22" name="Picture 21">
            <a:extLst>
              <a:ext uri="{FF2B5EF4-FFF2-40B4-BE49-F238E27FC236}">
                <a16:creationId xmlns:a16="http://schemas.microsoft.com/office/drawing/2014/main" id="{0C42ACBB-C40E-B9E5-8305-42EFAFCDB4EA}"/>
              </a:ext>
            </a:extLst>
          </p:cNvPr>
          <p:cNvPicPr>
            <a:picLocks noChangeAspect="1"/>
          </p:cNvPicPr>
          <p:nvPr/>
        </p:nvPicPr>
        <p:blipFill>
          <a:blip r:embed="rId2"/>
          <a:stretch>
            <a:fillRect/>
          </a:stretch>
        </p:blipFill>
        <p:spPr>
          <a:xfrm>
            <a:off x="162203" y="1667639"/>
            <a:ext cx="2263872" cy="5030826"/>
          </a:xfrm>
          <a:prstGeom prst="rect">
            <a:avLst/>
          </a:prstGeom>
        </p:spPr>
      </p:pic>
      <p:pic>
        <p:nvPicPr>
          <p:cNvPr id="3" name="Picture 2">
            <a:extLst>
              <a:ext uri="{FF2B5EF4-FFF2-40B4-BE49-F238E27FC236}">
                <a16:creationId xmlns:a16="http://schemas.microsoft.com/office/drawing/2014/main" id="{9CC476E9-622C-8B75-6879-2AAC3AA3C360}"/>
              </a:ext>
            </a:extLst>
          </p:cNvPr>
          <p:cNvPicPr>
            <a:picLocks noChangeAspect="1"/>
          </p:cNvPicPr>
          <p:nvPr/>
        </p:nvPicPr>
        <p:blipFill>
          <a:blip r:embed="rId3"/>
          <a:stretch>
            <a:fillRect/>
          </a:stretch>
        </p:blipFill>
        <p:spPr>
          <a:xfrm>
            <a:off x="2745050" y="1667639"/>
            <a:ext cx="2263871" cy="5030826"/>
          </a:xfrm>
          <a:prstGeom prst="rect">
            <a:avLst/>
          </a:prstGeom>
        </p:spPr>
      </p:pic>
      <p:pic>
        <p:nvPicPr>
          <p:cNvPr id="6" name="Picture 5">
            <a:extLst>
              <a:ext uri="{FF2B5EF4-FFF2-40B4-BE49-F238E27FC236}">
                <a16:creationId xmlns:a16="http://schemas.microsoft.com/office/drawing/2014/main" id="{112B9099-6225-8361-B564-11BFD9C66BD9}"/>
              </a:ext>
            </a:extLst>
          </p:cNvPr>
          <p:cNvPicPr>
            <a:picLocks noChangeAspect="1"/>
          </p:cNvPicPr>
          <p:nvPr/>
        </p:nvPicPr>
        <p:blipFill>
          <a:blip r:embed="rId4"/>
          <a:stretch>
            <a:fillRect/>
          </a:stretch>
        </p:blipFill>
        <p:spPr>
          <a:xfrm>
            <a:off x="9493161" y="1661994"/>
            <a:ext cx="2263872" cy="5030827"/>
          </a:xfrm>
          <a:prstGeom prst="rect">
            <a:avLst/>
          </a:prstGeom>
        </p:spPr>
      </p:pic>
      <p:pic>
        <p:nvPicPr>
          <p:cNvPr id="8" name="Picture 7">
            <a:extLst>
              <a:ext uri="{FF2B5EF4-FFF2-40B4-BE49-F238E27FC236}">
                <a16:creationId xmlns:a16="http://schemas.microsoft.com/office/drawing/2014/main" id="{75D5D4B0-8189-8240-9842-6FFF784CBB5D}"/>
              </a:ext>
            </a:extLst>
          </p:cNvPr>
          <p:cNvPicPr>
            <a:picLocks noChangeAspect="1"/>
          </p:cNvPicPr>
          <p:nvPr/>
        </p:nvPicPr>
        <p:blipFill>
          <a:blip r:embed="rId5"/>
          <a:stretch>
            <a:fillRect/>
          </a:stretch>
        </p:blipFill>
        <p:spPr>
          <a:xfrm>
            <a:off x="7073027" y="1661993"/>
            <a:ext cx="2263871" cy="5030825"/>
          </a:xfrm>
          <a:prstGeom prst="rect">
            <a:avLst/>
          </a:prstGeom>
        </p:spPr>
      </p:pic>
    </p:spTree>
    <p:extLst>
      <p:ext uri="{BB962C8B-B14F-4D97-AF65-F5344CB8AC3E}">
        <p14:creationId xmlns:p14="http://schemas.microsoft.com/office/powerpoint/2010/main" val="93242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Requesting service flow (4)</a:t>
            </a:r>
          </a:p>
        </p:txBody>
      </p:sp>
      <p:sp>
        <p:nvSpPr>
          <p:cNvPr id="20" name="TextBox 19">
            <a:extLst>
              <a:ext uri="{FF2B5EF4-FFF2-40B4-BE49-F238E27FC236}">
                <a16:creationId xmlns:a16="http://schemas.microsoft.com/office/drawing/2014/main" id="{5C140522-AAF3-4822-A841-9DA27E49A21D}"/>
              </a:ext>
            </a:extLst>
          </p:cNvPr>
          <p:cNvSpPr txBox="1"/>
          <p:nvPr/>
        </p:nvSpPr>
        <p:spPr>
          <a:xfrm>
            <a:off x="546469" y="923330"/>
            <a:ext cx="10737955" cy="738664"/>
          </a:xfrm>
          <a:prstGeom prst="rect">
            <a:avLst/>
          </a:prstGeom>
          <a:noFill/>
        </p:spPr>
        <p:txBody>
          <a:bodyPr wrap="square" rtlCol="0">
            <a:spAutoFit/>
          </a:bodyPr>
          <a:lstStyle/>
          <a:p>
            <a:pPr algn="l"/>
            <a:r>
              <a:rPr lang="en-US" sz="1400" b="0" i="0" dirty="0">
                <a:solidFill>
                  <a:srgbClr val="374151"/>
                </a:solidFill>
                <a:effectLst/>
                <a:latin typeface="Söhne"/>
              </a:rPr>
              <a:t>On the left side the client screen is shown when “My requests” is clicked form the home screen. After the client sends his requests, in the provider end a notification in the app is shown on “Requests” button indicating a new service request. If clicked a history of services is shown including an option to accept/decline the service. </a:t>
            </a:r>
            <a:endParaRPr lang="en-US" sz="1200" dirty="0">
              <a:latin typeface="Calibri "/>
            </a:endParaRPr>
          </a:p>
        </p:txBody>
      </p:sp>
      <p:pic>
        <p:nvPicPr>
          <p:cNvPr id="6" name="Picture 5">
            <a:extLst>
              <a:ext uri="{FF2B5EF4-FFF2-40B4-BE49-F238E27FC236}">
                <a16:creationId xmlns:a16="http://schemas.microsoft.com/office/drawing/2014/main" id="{112B9099-6225-8361-B564-11BFD9C66BD9}"/>
              </a:ext>
            </a:extLst>
          </p:cNvPr>
          <p:cNvPicPr>
            <a:picLocks noChangeAspect="1"/>
          </p:cNvPicPr>
          <p:nvPr/>
        </p:nvPicPr>
        <p:blipFill>
          <a:blip r:embed="rId2"/>
          <a:stretch>
            <a:fillRect/>
          </a:stretch>
        </p:blipFill>
        <p:spPr>
          <a:xfrm>
            <a:off x="256248" y="1747405"/>
            <a:ext cx="2263872" cy="5030827"/>
          </a:xfrm>
          <a:prstGeom prst="rect">
            <a:avLst/>
          </a:prstGeom>
        </p:spPr>
      </p:pic>
      <p:pic>
        <p:nvPicPr>
          <p:cNvPr id="4" name="Picture 3">
            <a:extLst>
              <a:ext uri="{FF2B5EF4-FFF2-40B4-BE49-F238E27FC236}">
                <a16:creationId xmlns:a16="http://schemas.microsoft.com/office/drawing/2014/main" id="{729FBD06-E9C8-39D2-783D-24729A487101}"/>
              </a:ext>
            </a:extLst>
          </p:cNvPr>
          <p:cNvPicPr>
            <a:picLocks noChangeAspect="1"/>
          </p:cNvPicPr>
          <p:nvPr/>
        </p:nvPicPr>
        <p:blipFill>
          <a:blip r:embed="rId3"/>
          <a:stretch>
            <a:fillRect/>
          </a:stretch>
        </p:blipFill>
        <p:spPr>
          <a:xfrm>
            <a:off x="6342556" y="1587872"/>
            <a:ext cx="2335662" cy="5190361"/>
          </a:xfrm>
          <a:prstGeom prst="rect">
            <a:avLst/>
          </a:prstGeom>
        </p:spPr>
      </p:pic>
      <p:pic>
        <p:nvPicPr>
          <p:cNvPr id="8" name="Picture 7">
            <a:extLst>
              <a:ext uri="{FF2B5EF4-FFF2-40B4-BE49-F238E27FC236}">
                <a16:creationId xmlns:a16="http://schemas.microsoft.com/office/drawing/2014/main" id="{853FCE97-CD6A-E328-91B8-16ED0499532C}"/>
              </a:ext>
            </a:extLst>
          </p:cNvPr>
          <p:cNvPicPr>
            <a:picLocks noChangeAspect="1"/>
          </p:cNvPicPr>
          <p:nvPr/>
        </p:nvPicPr>
        <p:blipFill>
          <a:blip r:embed="rId4"/>
          <a:stretch>
            <a:fillRect/>
          </a:stretch>
        </p:blipFill>
        <p:spPr>
          <a:xfrm>
            <a:off x="8837014" y="1587871"/>
            <a:ext cx="2335663" cy="5190361"/>
          </a:xfrm>
          <a:prstGeom prst="rect">
            <a:avLst/>
          </a:prstGeom>
        </p:spPr>
      </p:pic>
    </p:spTree>
    <p:extLst>
      <p:ext uri="{BB962C8B-B14F-4D97-AF65-F5344CB8AC3E}">
        <p14:creationId xmlns:p14="http://schemas.microsoft.com/office/powerpoint/2010/main" val="729129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Requesting service flow (5)</a:t>
            </a:r>
          </a:p>
        </p:txBody>
      </p:sp>
      <p:sp>
        <p:nvSpPr>
          <p:cNvPr id="20" name="TextBox 19">
            <a:extLst>
              <a:ext uri="{FF2B5EF4-FFF2-40B4-BE49-F238E27FC236}">
                <a16:creationId xmlns:a16="http://schemas.microsoft.com/office/drawing/2014/main" id="{5C140522-AAF3-4822-A841-9DA27E49A21D}"/>
              </a:ext>
            </a:extLst>
          </p:cNvPr>
          <p:cNvSpPr txBox="1"/>
          <p:nvPr/>
        </p:nvSpPr>
        <p:spPr>
          <a:xfrm>
            <a:off x="730443" y="923330"/>
            <a:ext cx="10752883" cy="738664"/>
          </a:xfrm>
          <a:prstGeom prst="rect">
            <a:avLst/>
          </a:prstGeom>
          <a:noFill/>
        </p:spPr>
        <p:txBody>
          <a:bodyPr wrap="square" rtlCol="0">
            <a:spAutoFit/>
          </a:bodyPr>
          <a:lstStyle/>
          <a:p>
            <a:pPr algn="l"/>
            <a:r>
              <a:rPr lang="en-US" sz="1400" b="0" i="0" dirty="0">
                <a:solidFill>
                  <a:srgbClr val="374151"/>
                </a:solidFill>
                <a:effectLst/>
                <a:latin typeface="Söhne"/>
              </a:rPr>
              <a:t>Assuming the provider clicked on Accept, the requested service will be moved to “Accepted” status. The provider has the option to set reminder for every request in the associated service. After the provider accepts/declines the service in the client end a notification is shown on “My Request” button.</a:t>
            </a:r>
            <a:endParaRPr lang="en-US" sz="1200" dirty="0">
              <a:latin typeface="Calibri "/>
            </a:endParaRPr>
          </a:p>
        </p:txBody>
      </p:sp>
      <p:pic>
        <p:nvPicPr>
          <p:cNvPr id="8" name="Picture 7">
            <a:extLst>
              <a:ext uri="{FF2B5EF4-FFF2-40B4-BE49-F238E27FC236}">
                <a16:creationId xmlns:a16="http://schemas.microsoft.com/office/drawing/2014/main" id="{853FCE97-CD6A-E328-91B8-16ED0499532C}"/>
              </a:ext>
            </a:extLst>
          </p:cNvPr>
          <p:cNvPicPr>
            <a:picLocks noChangeAspect="1"/>
          </p:cNvPicPr>
          <p:nvPr/>
        </p:nvPicPr>
        <p:blipFill>
          <a:blip r:embed="rId2"/>
          <a:stretch>
            <a:fillRect/>
          </a:stretch>
        </p:blipFill>
        <p:spPr>
          <a:xfrm>
            <a:off x="499694" y="1627755"/>
            <a:ext cx="2299768" cy="5110594"/>
          </a:xfrm>
          <a:prstGeom prst="rect">
            <a:avLst/>
          </a:prstGeom>
        </p:spPr>
      </p:pic>
      <p:sp>
        <p:nvSpPr>
          <p:cNvPr id="3" name="TextBox 2">
            <a:extLst>
              <a:ext uri="{FF2B5EF4-FFF2-40B4-BE49-F238E27FC236}">
                <a16:creationId xmlns:a16="http://schemas.microsoft.com/office/drawing/2014/main" id="{692FEAC4-140D-F07E-6D71-82695F613595}"/>
              </a:ext>
            </a:extLst>
          </p:cNvPr>
          <p:cNvSpPr txBox="1"/>
          <p:nvPr/>
        </p:nvSpPr>
        <p:spPr>
          <a:xfrm>
            <a:off x="3048000" y="2045851"/>
            <a:ext cx="6096000" cy="369332"/>
          </a:xfrm>
          <a:prstGeom prst="rect">
            <a:avLst/>
          </a:prstGeom>
          <a:noFill/>
        </p:spPr>
        <p:txBody>
          <a:bodyPr wrap="square">
            <a:spAutoFit/>
          </a:bodyPr>
          <a:lstStyle/>
          <a:p>
            <a:r>
              <a:rPr lang="en-US" dirty="0"/>
              <a:t> </a:t>
            </a:r>
          </a:p>
        </p:txBody>
      </p:sp>
      <p:pic>
        <p:nvPicPr>
          <p:cNvPr id="9" name="Picture 8">
            <a:extLst>
              <a:ext uri="{FF2B5EF4-FFF2-40B4-BE49-F238E27FC236}">
                <a16:creationId xmlns:a16="http://schemas.microsoft.com/office/drawing/2014/main" id="{22FD903F-AF7F-00CA-3557-53FC5681DA8F}"/>
              </a:ext>
            </a:extLst>
          </p:cNvPr>
          <p:cNvPicPr>
            <a:picLocks noChangeAspect="1"/>
          </p:cNvPicPr>
          <p:nvPr/>
        </p:nvPicPr>
        <p:blipFill>
          <a:blip r:embed="rId3"/>
          <a:stretch>
            <a:fillRect/>
          </a:stretch>
        </p:blipFill>
        <p:spPr>
          <a:xfrm>
            <a:off x="2955708" y="1627755"/>
            <a:ext cx="2299768" cy="5110597"/>
          </a:xfrm>
          <a:prstGeom prst="rect">
            <a:avLst/>
          </a:prstGeom>
        </p:spPr>
      </p:pic>
      <p:pic>
        <p:nvPicPr>
          <p:cNvPr id="21" name="Picture 20">
            <a:extLst>
              <a:ext uri="{FF2B5EF4-FFF2-40B4-BE49-F238E27FC236}">
                <a16:creationId xmlns:a16="http://schemas.microsoft.com/office/drawing/2014/main" id="{2310478A-E0E3-52A4-AE4E-4D4D00C070FF}"/>
              </a:ext>
            </a:extLst>
          </p:cNvPr>
          <p:cNvPicPr>
            <a:picLocks noChangeAspect="1"/>
          </p:cNvPicPr>
          <p:nvPr/>
        </p:nvPicPr>
        <p:blipFill>
          <a:blip r:embed="rId4"/>
          <a:stretch>
            <a:fillRect/>
          </a:stretch>
        </p:blipFill>
        <p:spPr>
          <a:xfrm>
            <a:off x="5369337" y="1627753"/>
            <a:ext cx="2299768" cy="5110597"/>
          </a:xfrm>
          <a:prstGeom prst="rect">
            <a:avLst/>
          </a:prstGeom>
        </p:spPr>
      </p:pic>
      <p:pic>
        <p:nvPicPr>
          <p:cNvPr id="23" name="Picture 22">
            <a:extLst>
              <a:ext uri="{FF2B5EF4-FFF2-40B4-BE49-F238E27FC236}">
                <a16:creationId xmlns:a16="http://schemas.microsoft.com/office/drawing/2014/main" id="{C41BBC4C-FDB7-3283-E2CC-BBACF046312B}"/>
              </a:ext>
            </a:extLst>
          </p:cNvPr>
          <p:cNvPicPr>
            <a:picLocks noChangeAspect="1"/>
          </p:cNvPicPr>
          <p:nvPr/>
        </p:nvPicPr>
        <p:blipFill>
          <a:blip r:embed="rId5"/>
          <a:stretch>
            <a:fillRect/>
          </a:stretch>
        </p:blipFill>
        <p:spPr>
          <a:xfrm>
            <a:off x="9388692" y="1620787"/>
            <a:ext cx="2299769" cy="5110597"/>
          </a:xfrm>
          <a:prstGeom prst="rect">
            <a:avLst/>
          </a:prstGeom>
        </p:spPr>
      </p:pic>
    </p:spTree>
    <p:extLst>
      <p:ext uri="{BB962C8B-B14F-4D97-AF65-F5344CB8AC3E}">
        <p14:creationId xmlns:p14="http://schemas.microsoft.com/office/powerpoint/2010/main" val="67592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My Reminders feature</a:t>
            </a:r>
          </a:p>
        </p:txBody>
      </p:sp>
      <p:sp>
        <p:nvSpPr>
          <p:cNvPr id="20" name="TextBox 19">
            <a:extLst>
              <a:ext uri="{FF2B5EF4-FFF2-40B4-BE49-F238E27FC236}">
                <a16:creationId xmlns:a16="http://schemas.microsoft.com/office/drawing/2014/main" id="{5C140522-AAF3-4822-A841-9DA27E49A21D}"/>
              </a:ext>
            </a:extLst>
          </p:cNvPr>
          <p:cNvSpPr txBox="1"/>
          <p:nvPr/>
        </p:nvSpPr>
        <p:spPr>
          <a:xfrm>
            <a:off x="730443" y="923330"/>
            <a:ext cx="10752883" cy="307777"/>
          </a:xfrm>
          <a:prstGeom prst="rect">
            <a:avLst/>
          </a:prstGeom>
          <a:noFill/>
        </p:spPr>
        <p:txBody>
          <a:bodyPr wrap="square" rtlCol="0">
            <a:spAutoFit/>
          </a:bodyPr>
          <a:lstStyle/>
          <a:p>
            <a:pPr algn="l"/>
            <a:endParaRPr lang="en-US" sz="1400" b="0" i="0" dirty="0">
              <a:solidFill>
                <a:srgbClr val="374151"/>
              </a:solidFill>
              <a:effectLst/>
              <a:latin typeface="Söhne"/>
            </a:endParaRPr>
          </a:p>
        </p:txBody>
      </p:sp>
      <p:sp>
        <p:nvSpPr>
          <p:cNvPr id="3" name="TextBox 2">
            <a:extLst>
              <a:ext uri="{FF2B5EF4-FFF2-40B4-BE49-F238E27FC236}">
                <a16:creationId xmlns:a16="http://schemas.microsoft.com/office/drawing/2014/main" id="{692FEAC4-140D-F07E-6D71-82695F613595}"/>
              </a:ext>
            </a:extLst>
          </p:cNvPr>
          <p:cNvSpPr txBox="1"/>
          <p:nvPr/>
        </p:nvSpPr>
        <p:spPr>
          <a:xfrm>
            <a:off x="3048000" y="2045851"/>
            <a:ext cx="6096000" cy="369332"/>
          </a:xfrm>
          <a:prstGeom prst="rect">
            <a:avLst/>
          </a:prstGeom>
          <a:noFill/>
        </p:spPr>
        <p:txBody>
          <a:bodyPr wrap="square">
            <a:spAutoFit/>
          </a:bodyPr>
          <a:lstStyle/>
          <a:p>
            <a:r>
              <a:rPr lang="en-US" dirty="0"/>
              <a:t> </a:t>
            </a:r>
          </a:p>
        </p:txBody>
      </p:sp>
      <p:pic>
        <p:nvPicPr>
          <p:cNvPr id="4" name="Picture 3">
            <a:extLst>
              <a:ext uri="{FF2B5EF4-FFF2-40B4-BE49-F238E27FC236}">
                <a16:creationId xmlns:a16="http://schemas.microsoft.com/office/drawing/2014/main" id="{B0CF68A2-F619-76B7-6F95-6ECAFFFAD2BD}"/>
              </a:ext>
            </a:extLst>
          </p:cNvPr>
          <p:cNvPicPr>
            <a:picLocks noChangeAspect="1"/>
          </p:cNvPicPr>
          <p:nvPr/>
        </p:nvPicPr>
        <p:blipFill>
          <a:blip r:embed="rId2"/>
          <a:stretch>
            <a:fillRect/>
          </a:stretch>
        </p:blipFill>
        <p:spPr>
          <a:xfrm>
            <a:off x="188659" y="1206935"/>
            <a:ext cx="2474721" cy="5499379"/>
          </a:xfrm>
          <a:prstGeom prst="rect">
            <a:avLst/>
          </a:prstGeom>
        </p:spPr>
      </p:pic>
      <p:pic>
        <p:nvPicPr>
          <p:cNvPr id="6" name="Picture 5">
            <a:extLst>
              <a:ext uri="{FF2B5EF4-FFF2-40B4-BE49-F238E27FC236}">
                <a16:creationId xmlns:a16="http://schemas.microsoft.com/office/drawing/2014/main" id="{56FEF7E7-358A-A1F2-EB32-E55BD4638360}"/>
              </a:ext>
            </a:extLst>
          </p:cNvPr>
          <p:cNvPicPr>
            <a:picLocks noChangeAspect="1"/>
          </p:cNvPicPr>
          <p:nvPr/>
        </p:nvPicPr>
        <p:blipFill>
          <a:blip r:embed="rId3"/>
          <a:stretch>
            <a:fillRect/>
          </a:stretch>
        </p:blipFill>
        <p:spPr>
          <a:xfrm>
            <a:off x="2778577" y="1206935"/>
            <a:ext cx="2474720" cy="5499379"/>
          </a:xfrm>
          <a:prstGeom prst="rect">
            <a:avLst/>
          </a:prstGeom>
        </p:spPr>
      </p:pic>
      <p:sp>
        <p:nvSpPr>
          <p:cNvPr id="11" name="TextBox 10">
            <a:extLst>
              <a:ext uri="{FF2B5EF4-FFF2-40B4-BE49-F238E27FC236}">
                <a16:creationId xmlns:a16="http://schemas.microsoft.com/office/drawing/2014/main" id="{37956C89-5A9F-B97E-1A3A-6A8C82096C54}"/>
              </a:ext>
            </a:extLst>
          </p:cNvPr>
          <p:cNvSpPr txBox="1"/>
          <p:nvPr/>
        </p:nvSpPr>
        <p:spPr>
          <a:xfrm>
            <a:off x="8220366" y="1846660"/>
            <a:ext cx="3590635" cy="3970318"/>
          </a:xfrm>
          <a:prstGeom prst="rect">
            <a:avLst/>
          </a:prstGeom>
          <a:noFill/>
        </p:spPr>
        <p:txBody>
          <a:bodyPr wrap="square" rtlCol="0">
            <a:spAutoFit/>
          </a:bodyPr>
          <a:lstStyle/>
          <a:p>
            <a:pPr marL="285750" indent="-285750">
              <a:buFontTx/>
              <a:buChar char="-"/>
            </a:pPr>
            <a:r>
              <a:rPr lang="en-US" dirty="0"/>
              <a:t>Users has the option to set Reminders by pressing on “My Reminders” button on home screen.</a:t>
            </a:r>
          </a:p>
          <a:p>
            <a:pPr marL="285750" indent="-285750">
              <a:buFontTx/>
              <a:buChar char="-"/>
            </a:pPr>
            <a:r>
              <a:rPr lang="en-US" dirty="0"/>
              <a:t>“See all my Reminders” is related to providers where they can see all of the reminders from their accepted services.</a:t>
            </a:r>
          </a:p>
          <a:p>
            <a:pPr marL="285750" indent="-285750">
              <a:buFontTx/>
              <a:buChar char="-"/>
            </a:pPr>
            <a:r>
              <a:rPr lang="en-US" dirty="0"/>
              <a:t>“Add my reminder” is used by nay user to set reminders by date/time.</a:t>
            </a:r>
          </a:p>
          <a:p>
            <a:pPr marL="285750" indent="-285750">
              <a:buFontTx/>
              <a:buChar char="-"/>
            </a:pPr>
            <a:r>
              <a:rPr lang="en-US" dirty="0"/>
              <a:t>“See my reminders” when clicked a list of all reminder will be shown.</a:t>
            </a:r>
          </a:p>
        </p:txBody>
      </p:sp>
      <p:pic>
        <p:nvPicPr>
          <p:cNvPr id="24" name="Picture 23">
            <a:extLst>
              <a:ext uri="{FF2B5EF4-FFF2-40B4-BE49-F238E27FC236}">
                <a16:creationId xmlns:a16="http://schemas.microsoft.com/office/drawing/2014/main" id="{01E9FDF6-D7A9-07A7-919A-6039253EB07A}"/>
              </a:ext>
            </a:extLst>
          </p:cNvPr>
          <p:cNvPicPr>
            <a:picLocks noChangeAspect="1"/>
          </p:cNvPicPr>
          <p:nvPr/>
        </p:nvPicPr>
        <p:blipFill>
          <a:blip r:embed="rId4"/>
          <a:stretch>
            <a:fillRect/>
          </a:stretch>
        </p:blipFill>
        <p:spPr>
          <a:xfrm>
            <a:off x="5383668" y="1206935"/>
            <a:ext cx="2474720" cy="5499379"/>
          </a:xfrm>
          <a:prstGeom prst="rect">
            <a:avLst/>
          </a:prstGeom>
        </p:spPr>
      </p:pic>
    </p:spTree>
    <p:extLst>
      <p:ext uri="{BB962C8B-B14F-4D97-AF65-F5344CB8AC3E}">
        <p14:creationId xmlns:p14="http://schemas.microsoft.com/office/powerpoint/2010/main" val="177203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Chat Feature (1)</a:t>
            </a:r>
          </a:p>
        </p:txBody>
      </p:sp>
      <p:sp>
        <p:nvSpPr>
          <p:cNvPr id="20" name="TextBox 19">
            <a:extLst>
              <a:ext uri="{FF2B5EF4-FFF2-40B4-BE49-F238E27FC236}">
                <a16:creationId xmlns:a16="http://schemas.microsoft.com/office/drawing/2014/main" id="{5C140522-AAF3-4822-A841-9DA27E49A21D}"/>
              </a:ext>
            </a:extLst>
          </p:cNvPr>
          <p:cNvSpPr txBox="1"/>
          <p:nvPr/>
        </p:nvSpPr>
        <p:spPr>
          <a:xfrm>
            <a:off x="730443" y="923330"/>
            <a:ext cx="10752883" cy="307777"/>
          </a:xfrm>
          <a:prstGeom prst="rect">
            <a:avLst/>
          </a:prstGeom>
          <a:noFill/>
        </p:spPr>
        <p:txBody>
          <a:bodyPr wrap="square" rtlCol="0">
            <a:spAutoFit/>
          </a:bodyPr>
          <a:lstStyle/>
          <a:p>
            <a:pPr algn="l"/>
            <a:endParaRPr lang="en-US" sz="1400" b="0" i="0" dirty="0">
              <a:solidFill>
                <a:srgbClr val="374151"/>
              </a:solidFill>
              <a:effectLst/>
              <a:latin typeface="Söhne"/>
            </a:endParaRPr>
          </a:p>
        </p:txBody>
      </p:sp>
      <p:sp>
        <p:nvSpPr>
          <p:cNvPr id="3" name="TextBox 2">
            <a:extLst>
              <a:ext uri="{FF2B5EF4-FFF2-40B4-BE49-F238E27FC236}">
                <a16:creationId xmlns:a16="http://schemas.microsoft.com/office/drawing/2014/main" id="{692FEAC4-140D-F07E-6D71-82695F613595}"/>
              </a:ext>
            </a:extLst>
          </p:cNvPr>
          <p:cNvSpPr txBox="1"/>
          <p:nvPr/>
        </p:nvSpPr>
        <p:spPr>
          <a:xfrm>
            <a:off x="3048000" y="2045851"/>
            <a:ext cx="6096000" cy="369332"/>
          </a:xfrm>
          <a:prstGeom prst="rect">
            <a:avLst/>
          </a:prstGeom>
          <a:noFill/>
        </p:spPr>
        <p:txBody>
          <a:bodyPr wrap="square">
            <a:spAutoFit/>
          </a:bodyPr>
          <a:lstStyle/>
          <a:p>
            <a:r>
              <a:rPr lang="en-US" dirty="0"/>
              <a:t> </a:t>
            </a:r>
          </a:p>
        </p:txBody>
      </p:sp>
      <p:sp>
        <p:nvSpPr>
          <p:cNvPr id="11" name="TextBox 10">
            <a:extLst>
              <a:ext uri="{FF2B5EF4-FFF2-40B4-BE49-F238E27FC236}">
                <a16:creationId xmlns:a16="http://schemas.microsoft.com/office/drawing/2014/main" id="{37956C89-5A9F-B97E-1A3A-6A8C82096C54}"/>
              </a:ext>
            </a:extLst>
          </p:cNvPr>
          <p:cNvSpPr txBox="1"/>
          <p:nvPr/>
        </p:nvSpPr>
        <p:spPr>
          <a:xfrm>
            <a:off x="1364488" y="961370"/>
            <a:ext cx="9463024" cy="923330"/>
          </a:xfrm>
          <a:prstGeom prst="rect">
            <a:avLst/>
          </a:prstGeom>
          <a:noFill/>
        </p:spPr>
        <p:txBody>
          <a:bodyPr wrap="square" rtlCol="0">
            <a:spAutoFit/>
          </a:bodyPr>
          <a:lstStyle/>
          <a:p>
            <a:r>
              <a:rPr lang="en-US" dirty="0"/>
              <a:t>As shown previously, users can chat with each other in real time. Left side is from the client1 sending a message to user mohammad. On the right side a notification appears on user mohammad side and a new chat (client1) appears.</a:t>
            </a:r>
          </a:p>
        </p:txBody>
      </p:sp>
      <p:pic>
        <p:nvPicPr>
          <p:cNvPr id="5" name="Picture 4">
            <a:extLst>
              <a:ext uri="{FF2B5EF4-FFF2-40B4-BE49-F238E27FC236}">
                <a16:creationId xmlns:a16="http://schemas.microsoft.com/office/drawing/2014/main" id="{F3FC82B3-E0F4-62C5-59D8-A5CF14DDC47B}"/>
              </a:ext>
            </a:extLst>
          </p:cNvPr>
          <p:cNvPicPr>
            <a:picLocks noChangeAspect="1"/>
          </p:cNvPicPr>
          <p:nvPr/>
        </p:nvPicPr>
        <p:blipFill>
          <a:blip r:embed="rId2"/>
          <a:stretch>
            <a:fillRect/>
          </a:stretch>
        </p:blipFill>
        <p:spPr>
          <a:xfrm>
            <a:off x="281754" y="1941075"/>
            <a:ext cx="2165467" cy="4812149"/>
          </a:xfrm>
          <a:prstGeom prst="rect">
            <a:avLst/>
          </a:prstGeom>
        </p:spPr>
      </p:pic>
      <p:pic>
        <p:nvPicPr>
          <p:cNvPr id="19" name="Picture 18">
            <a:extLst>
              <a:ext uri="{FF2B5EF4-FFF2-40B4-BE49-F238E27FC236}">
                <a16:creationId xmlns:a16="http://schemas.microsoft.com/office/drawing/2014/main" id="{28167C72-E086-CD29-2615-EE9ABBC26C85}"/>
              </a:ext>
            </a:extLst>
          </p:cNvPr>
          <p:cNvPicPr>
            <a:picLocks noChangeAspect="1"/>
          </p:cNvPicPr>
          <p:nvPr/>
        </p:nvPicPr>
        <p:blipFill>
          <a:blip r:embed="rId3"/>
          <a:stretch>
            <a:fillRect/>
          </a:stretch>
        </p:blipFill>
        <p:spPr>
          <a:xfrm>
            <a:off x="2584546" y="1941074"/>
            <a:ext cx="2168429" cy="4818731"/>
          </a:xfrm>
          <a:prstGeom prst="rect">
            <a:avLst/>
          </a:prstGeom>
        </p:spPr>
      </p:pic>
      <p:pic>
        <p:nvPicPr>
          <p:cNvPr id="22" name="Picture 21">
            <a:extLst>
              <a:ext uri="{FF2B5EF4-FFF2-40B4-BE49-F238E27FC236}">
                <a16:creationId xmlns:a16="http://schemas.microsoft.com/office/drawing/2014/main" id="{C7E97F97-678E-F519-A867-E7DB982377A1}"/>
              </a:ext>
            </a:extLst>
          </p:cNvPr>
          <p:cNvPicPr>
            <a:picLocks noChangeAspect="1"/>
          </p:cNvPicPr>
          <p:nvPr/>
        </p:nvPicPr>
        <p:blipFill>
          <a:blip r:embed="rId4"/>
          <a:stretch>
            <a:fillRect/>
          </a:stretch>
        </p:blipFill>
        <p:spPr>
          <a:xfrm>
            <a:off x="6106884" y="1884700"/>
            <a:ext cx="2207953" cy="4906564"/>
          </a:xfrm>
          <a:prstGeom prst="rect">
            <a:avLst/>
          </a:prstGeom>
        </p:spPr>
      </p:pic>
      <p:pic>
        <p:nvPicPr>
          <p:cNvPr id="27" name="Picture 26">
            <a:extLst>
              <a:ext uri="{FF2B5EF4-FFF2-40B4-BE49-F238E27FC236}">
                <a16:creationId xmlns:a16="http://schemas.microsoft.com/office/drawing/2014/main" id="{4F56449F-D97B-DEE8-9BDF-33526F1C1A26}"/>
              </a:ext>
            </a:extLst>
          </p:cNvPr>
          <p:cNvPicPr>
            <a:picLocks noChangeAspect="1"/>
          </p:cNvPicPr>
          <p:nvPr/>
        </p:nvPicPr>
        <p:blipFill>
          <a:blip r:embed="rId5"/>
          <a:stretch>
            <a:fillRect/>
          </a:stretch>
        </p:blipFill>
        <p:spPr>
          <a:xfrm>
            <a:off x="8428766" y="1884700"/>
            <a:ext cx="2207954" cy="4906564"/>
          </a:xfrm>
          <a:prstGeom prst="rect">
            <a:avLst/>
          </a:prstGeom>
        </p:spPr>
      </p:pic>
    </p:spTree>
    <p:extLst>
      <p:ext uri="{BB962C8B-B14F-4D97-AF65-F5344CB8AC3E}">
        <p14:creationId xmlns:p14="http://schemas.microsoft.com/office/powerpoint/2010/main" val="233530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Chat Feature (2)</a:t>
            </a:r>
          </a:p>
        </p:txBody>
      </p:sp>
      <p:sp>
        <p:nvSpPr>
          <p:cNvPr id="20" name="TextBox 19">
            <a:extLst>
              <a:ext uri="{FF2B5EF4-FFF2-40B4-BE49-F238E27FC236}">
                <a16:creationId xmlns:a16="http://schemas.microsoft.com/office/drawing/2014/main" id="{5C140522-AAF3-4822-A841-9DA27E49A21D}"/>
              </a:ext>
            </a:extLst>
          </p:cNvPr>
          <p:cNvSpPr txBox="1"/>
          <p:nvPr/>
        </p:nvSpPr>
        <p:spPr>
          <a:xfrm>
            <a:off x="730443" y="923330"/>
            <a:ext cx="10752883" cy="307777"/>
          </a:xfrm>
          <a:prstGeom prst="rect">
            <a:avLst/>
          </a:prstGeom>
          <a:noFill/>
        </p:spPr>
        <p:txBody>
          <a:bodyPr wrap="square" rtlCol="0">
            <a:spAutoFit/>
          </a:bodyPr>
          <a:lstStyle/>
          <a:p>
            <a:pPr algn="l"/>
            <a:endParaRPr lang="en-US" sz="1400" b="0" i="0" dirty="0">
              <a:solidFill>
                <a:srgbClr val="374151"/>
              </a:solidFill>
              <a:effectLst/>
              <a:latin typeface="Söhne"/>
            </a:endParaRPr>
          </a:p>
        </p:txBody>
      </p:sp>
      <p:sp>
        <p:nvSpPr>
          <p:cNvPr id="3" name="TextBox 2">
            <a:extLst>
              <a:ext uri="{FF2B5EF4-FFF2-40B4-BE49-F238E27FC236}">
                <a16:creationId xmlns:a16="http://schemas.microsoft.com/office/drawing/2014/main" id="{692FEAC4-140D-F07E-6D71-82695F613595}"/>
              </a:ext>
            </a:extLst>
          </p:cNvPr>
          <p:cNvSpPr txBox="1"/>
          <p:nvPr/>
        </p:nvSpPr>
        <p:spPr>
          <a:xfrm>
            <a:off x="3048000" y="2045851"/>
            <a:ext cx="6096000" cy="369332"/>
          </a:xfrm>
          <a:prstGeom prst="rect">
            <a:avLst/>
          </a:prstGeom>
          <a:noFill/>
        </p:spPr>
        <p:txBody>
          <a:bodyPr wrap="square">
            <a:spAutoFit/>
          </a:bodyPr>
          <a:lstStyle/>
          <a:p>
            <a:r>
              <a:rPr lang="en-US" dirty="0"/>
              <a:t> </a:t>
            </a:r>
          </a:p>
        </p:txBody>
      </p:sp>
      <p:sp>
        <p:nvSpPr>
          <p:cNvPr id="11" name="TextBox 10">
            <a:extLst>
              <a:ext uri="{FF2B5EF4-FFF2-40B4-BE49-F238E27FC236}">
                <a16:creationId xmlns:a16="http://schemas.microsoft.com/office/drawing/2014/main" id="{37956C89-5A9F-B97E-1A3A-6A8C82096C54}"/>
              </a:ext>
            </a:extLst>
          </p:cNvPr>
          <p:cNvSpPr txBox="1"/>
          <p:nvPr/>
        </p:nvSpPr>
        <p:spPr>
          <a:xfrm>
            <a:off x="1037286" y="1306501"/>
            <a:ext cx="2674112" cy="369332"/>
          </a:xfrm>
          <a:prstGeom prst="rect">
            <a:avLst/>
          </a:prstGeom>
          <a:noFill/>
        </p:spPr>
        <p:txBody>
          <a:bodyPr wrap="square" rtlCol="0">
            <a:spAutoFit/>
          </a:bodyPr>
          <a:lstStyle/>
          <a:p>
            <a:r>
              <a:rPr lang="en-US" dirty="0"/>
              <a:t>User mohammad end</a:t>
            </a:r>
          </a:p>
        </p:txBody>
      </p:sp>
      <p:sp>
        <p:nvSpPr>
          <p:cNvPr id="2" name="TextBox 1">
            <a:extLst>
              <a:ext uri="{FF2B5EF4-FFF2-40B4-BE49-F238E27FC236}">
                <a16:creationId xmlns:a16="http://schemas.microsoft.com/office/drawing/2014/main" id="{91786AB2-6048-DC97-E2A0-B210FF380E08}"/>
              </a:ext>
            </a:extLst>
          </p:cNvPr>
          <p:cNvSpPr txBox="1"/>
          <p:nvPr/>
        </p:nvSpPr>
        <p:spPr>
          <a:xfrm>
            <a:off x="7542376" y="1306501"/>
            <a:ext cx="2674112" cy="369332"/>
          </a:xfrm>
          <a:prstGeom prst="rect">
            <a:avLst/>
          </a:prstGeom>
          <a:noFill/>
        </p:spPr>
        <p:txBody>
          <a:bodyPr wrap="square" rtlCol="0">
            <a:spAutoFit/>
          </a:bodyPr>
          <a:lstStyle/>
          <a:p>
            <a:r>
              <a:rPr lang="en-US" dirty="0"/>
              <a:t>User client1 end</a:t>
            </a:r>
          </a:p>
        </p:txBody>
      </p:sp>
      <p:pic>
        <p:nvPicPr>
          <p:cNvPr id="6" name="Picture 5">
            <a:extLst>
              <a:ext uri="{FF2B5EF4-FFF2-40B4-BE49-F238E27FC236}">
                <a16:creationId xmlns:a16="http://schemas.microsoft.com/office/drawing/2014/main" id="{A3CA1413-7414-9DA7-94EC-34F941269096}"/>
              </a:ext>
            </a:extLst>
          </p:cNvPr>
          <p:cNvPicPr>
            <a:picLocks noChangeAspect="1"/>
          </p:cNvPicPr>
          <p:nvPr/>
        </p:nvPicPr>
        <p:blipFill>
          <a:blip r:embed="rId2"/>
          <a:stretch>
            <a:fillRect/>
          </a:stretch>
        </p:blipFill>
        <p:spPr>
          <a:xfrm>
            <a:off x="174579" y="1751227"/>
            <a:ext cx="2255103" cy="5011340"/>
          </a:xfrm>
          <a:prstGeom prst="rect">
            <a:avLst/>
          </a:prstGeom>
        </p:spPr>
      </p:pic>
      <p:pic>
        <p:nvPicPr>
          <p:cNvPr id="9" name="Picture 8">
            <a:extLst>
              <a:ext uri="{FF2B5EF4-FFF2-40B4-BE49-F238E27FC236}">
                <a16:creationId xmlns:a16="http://schemas.microsoft.com/office/drawing/2014/main" id="{B9DB740A-545D-C820-426C-98301CA38E0F}"/>
              </a:ext>
            </a:extLst>
          </p:cNvPr>
          <p:cNvPicPr>
            <a:picLocks noChangeAspect="1"/>
          </p:cNvPicPr>
          <p:nvPr/>
        </p:nvPicPr>
        <p:blipFill>
          <a:blip r:embed="rId3"/>
          <a:stretch>
            <a:fillRect/>
          </a:stretch>
        </p:blipFill>
        <p:spPr>
          <a:xfrm>
            <a:off x="2571246" y="1751228"/>
            <a:ext cx="2255103" cy="5011340"/>
          </a:xfrm>
          <a:prstGeom prst="rect">
            <a:avLst/>
          </a:prstGeom>
        </p:spPr>
      </p:pic>
      <p:pic>
        <p:nvPicPr>
          <p:cNvPr id="21" name="Picture 20">
            <a:extLst>
              <a:ext uri="{FF2B5EF4-FFF2-40B4-BE49-F238E27FC236}">
                <a16:creationId xmlns:a16="http://schemas.microsoft.com/office/drawing/2014/main" id="{72735F18-DFAA-7611-80D6-FECB65F52631}"/>
              </a:ext>
            </a:extLst>
          </p:cNvPr>
          <p:cNvPicPr>
            <a:picLocks noChangeAspect="1"/>
          </p:cNvPicPr>
          <p:nvPr/>
        </p:nvPicPr>
        <p:blipFill>
          <a:blip r:embed="rId4"/>
          <a:stretch>
            <a:fillRect/>
          </a:stretch>
        </p:blipFill>
        <p:spPr>
          <a:xfrm>
            <a:off x="7365653" y="1703510"/>
            <a:ext cx="2298048" cy="5106773"/>
          </a:xfrm>
          <a:prstGeom prst="rect">
            <a:avLst/>
          </a:prstGeom>
        </p:spPr>
      </p:pic>
    </p:spTree>
    <p:extLst>
      <p:ext uri="{BB962C8B-B14F-4D97-AF65-F5344CB8AC3E}">
        <p14:creationId xmlns:p14="http://schemas.microsoft.com/office/powerpoint/2010/main" val="796618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5" name="Picture 4">
            <a:extLst>
              <a:ext uri="{FF2B5EF4-FFF2-40B4-BE49-F238E27FC236}">
                <a16:creationId xmlns:a16="http://schemas.microsoft.com/office/drawing/2014/main" id="{E451FD05-AA27-EEFF-3DF6-59539DF48090}"/>
              </a:ext>
            </a:extLst>
          </p:cNvPr>
          <p:cNvPicPr>
            <a:picLocks noChangeAspect="1"/>
          </p:cNvPicPr>
          <p:nvPr/>
        </p:nvPicPr>
        <p:blipFill>
          <a:blip r:embed="rId2"/>
          <a:stretch>
            <a:fillRect/>
          </a:stretch>
        </p:blipFill>
        <p:spPr>
          <a:xfrm>
            <a:off x="546470" y="509972"/>
            <a:ext cx="2648525" cy="5885614"/>
          </a:xfrm>
          <a:prstGeom prst="rect">
            <a:avLst/>
          </a:prstGeom>
        </p:spPr>
      </p:pic>
      <p:sp>
        <p:nvSpPr>
          <p:cNvPr id="6" name="TextBox 5">
            <a:extLst>
              <a:ext uri="{FF2B5EF4-FFF2-40B4-BE49-F238E27FC236}">
                <a16:creationId xmlns:a16="http://schemas.microsoft.com/office/drawing/2014/main" id="{69A3CD26-D784-21D8-65AB-70559216E488}"/>
              </a:ext>
            </a:extLst>
          </p:cNvPr>
          <p:cNvSpPr txBox="1"/>
          <p:nvPr/>
        </p:nvSpPr>
        <p:spPr>
          <a:xfrm>
            <a:off x="3821223" y="2852614"/>
            <a:ext cx="6228080" cy="1200329"/>
          </a:xfrm>
          <a:prstGeom prst="rect">
            <a:avLst/>
          </a:prstGeom>
          <a:noFill/>
        </p:spPr>
        <p:txBody>
          <a:bodyPr wrap="square" rtlCol="0">
            <a:spAutoFit/>
          </a:bodyPr>
          <a:lstStyle/>
          <a:p>
            <a:r>
              <a:rPr lang="en-US" b="0" i="0" dirty="0">
                <a:effectLst/>
                <a:latin typeface="Calibri "/>
              </a:rPr>
              <a:t>It integrates Firebase Authentication to secure user management and verification. Users can sign in, register, or reset passwords. The class also manages email verification and provides utility functions for messaging and progress tracking.</a:t>
            </a:r>
            <a:endParaRPr lang="en-US" dirty="0">
              <a:latin typeface="Calibri "/>
            </a:endParaRPr>
          </a:p>
        </p:txBody>
      </p:sp>
      <p:sp>
        <p:nvSpPr>
          <p:cNvPr id="7" name="Rectangle 6">
            <a:extLst>
              <a:ext uri="{FF2B5EF4-FFF2-40B4-BE49-F238E27FC236}">
                <a16:creationId xmlns:a16="http://schemas.microsoft.com/office/drawing/2014/main" id="{1F672F7D-C858-FBBB-470B-427054002078}"/>
              </a:ext>
            </a:extLst>
          </p:cNvPr>
          <p:cNvSpPr/>
          <p:nvPr/>
        </p:nvSpPr>
        <p:spPr>
          <a:xfrm>
            <a:off x="4131450" y="516605"/>
            <a:ext cx="3779368"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Main Screen</a:t>
            </a:r>
          </a:p>
        </p:txBody>
      </p:sp>
    </p:spTree>
    <p:extLst>
      <p:ext uri="{BB962C8B-B14F-4D97-AF65-F5344CB8AC3E}">
        <p14:creationId xmlns:p14="http://schemas.microsoft.com/office/powerpoint/2010/main" val="101403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6" name="TextBox 5">
            <a:extLst>
              <a:ext uri="{FF2B5EF4-FFF2-40B4-BE49-F238E27FC236}">
                <a16:creationId xmlns:a16="http://schemas.microsoft.com/office/drawing/2014/main" id="{69A3CD26-D784-21D8-65AB-70559216E488}"/>
              </a:ext>
            </a:extLst>
          </p:cNvPr>
          <p:cNvSpPr txBox="1"/>
          <p:nvPr/>
        </p:nvSpPr>
        <p:spPr>
          <a:xfrm>
            <a:off x="2955708" y="1201532"/>
            <a:ext cx="6817466" cy="2585323"/>
          </a:xfrm>
          <a:prstGeom prst="rect">
            <a:avLst/>
          </a:prstGeom>
          <a:noFill/>
        </p:spPr>
        <p:txBody>
          <a:bodyPr wrap="square" rtlCol="0">
            <a:spAutoFit/>
          </a:bodyPr>
          <a:lstStyle/>
          <a:p>
            <a:pPr marL="285750" indent="-285750">
              <a:buFontTx/>
              <a:buChar char="-"/>
            </a:pPr>
            <a:r>
              <a:rPr lang="en-US" b="0" i="0" dirty="0">
                <a:effectLst/>
                <a:latin typeface="Calibri "/>
              </a:rPr>
              <a:t>Upon clicking the "Sign Up" button, the class checks for input validity, including email and password format. If the inputs are valid, it uses Firebase's authentication to create a new user account and sends a verification email. User details, such as username, email, and password, are stored in the Firebase Cloud </a:t>
            </a:r>
            <a:r>
              <a:rPr lang="en-US" b="0" i="0" dirty="0" err="1">
                <a:effectLst/>
                <a:latin typeface="Calibri "/>
              </a:rPr>
              <a:t>Firestore</a:t>
            </a:r>
            <a:r>
              <a:rPr lang="en-US" b="0" i="0" dirty="0">
                <a:effectLst/>
                <a:latin typeface="Calibri "/>
              </a:rPr>
              <a:t> database.</a:t>
            </a:r>
          </a:p>
          <a:p>
            <a:pPr marL="285750" indent="-285750">
              <a:buFontTx/>
              <a:buChar char="-"/>
            </a:pPr>
            <a:r>
              <a:rPr lang="en-US" dirty="0">
                <a:latin typeface="Calibri "/>
              </a:rPr>
              <a:t>Verification email is sent and upon clicking on the link attached a new web page opens with the verification message.</a:t>
            </a:r>
          </a:p>
          <a:p>
            <a:pPr marL="285750" indent="-285750">
              <a:buFontTx/>
              <a:buChar char="-"/>
            </a:pPr>
            <a:r>
              <a:rPr lang="en-US" dirty="0">
                <a:latin typeface="Calibri "/>
              </a:rPr>
              <a:t>Password format is one upper letter, one small letter, a special character, and 8 characters long.</a:t>
            </a:r>
          </a:p>
        </p:txBody>
      </p:sp>
      <p:sp>
        <p:nvSpPr>
          <p:cNvPr id="7" name="Rectangle 6">
            <a:extLst>
              <a:ext uri="{FF2B5EF4-FFF2-40B4-BE49-F238E27FC236}">
                <a16:creationId xmlns:a16="http://schemas.microsoft.com/office/drawing/2014/main" id="{1F672F7D-C858-FBBB-470B-427054002078}"/>
              </a:ext>
            </a:extLst>
          </p:cNvPr>
          <p:cNvSpPr/>
          <p:nvPr/>
        </p:nvSpPr>
        <p:spPr>
          <a:xfrm>
            <a:off x="3727880" y="139101"/>
            <a:ext cx="3838091"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Signup Flow</a:t>
            </a:r>
          </a:p>
        </p:txBody>
      </p:sp>
      <p:pic>
        <p:nvPicPr>
          <p:cNvPr id="2" name="Picture 1">
            <a:extLst>
              <a:ext uri="{FF2B5EF4-FFF2-40B4-BE49-F238E27FC236}">
                <a16:creationId xmlns:a16="http://schemas.microsoft.com/office/drawing/2014/main" id="{45477AA8-52EB-0EC9-F1F5-DCCF1B0B0A66}"/>
              </a:ext>
            </a:extLst>
          </p:cNvPr>
          <p:cNvPicPr>
            <a:picLocks noChangeAspect="1"/>
          </p:cNvPicPr>
          <p:nvPr/>
        </p:nvPicPr>
        <p:blipFill>
          <a:blip r:embed="rId2"/>
          <a:stretch>
            <a:fillRect/>
          </a:stretch>
        </p:blipFill>
        <p:spPr>
          <a:xfrm>
            <a:off x="162203" y="2306786"/>
            <a:ext cx="1955558" cy="4345684"/>
          </a:xfrm>
          <a:prstGeom prst="rect">
            <a:avLst/>
          </a:prstGeom>
        </p:spPr>
      </p:pic>
      <p:pic>
        <p:nvPicPr>
          <p:cNvPr id="3" name="Picture 2">
            <a:extLst>
              <a:ext uri="{FF2B5EF4-FFF2-40B4-BE49-F238E27FC236}">
                <a16:creationId xmlns:a16="http://schemas.microsoft.com/office/drawing/2014/main" id="{8E605023-3070-ADC3-3C02-469902426B2A}"/>
              </a:ext>
            </a:extLst>
          </p:cNvPr>
          <p:cNvPicPr>
            <a:picLocks noChangeAspect="1"/>
          </p:cNvPicPr>
          <p:nvPr/>
        </p:nvPicPr>
        <p:blipFill>
          <a:blip r:embed="rId3"/>
          <a:stretch>
            <a:fillRect/>
          </a:stretch>
        </p:blipFill>
        <p:spPr>
          <a:xfrm>
            <a:off x="3194995" y="4153284"/>
            <a:ext cx="4519982" cy="1690751"/>
          </a:xfrm>
          <a:prstGeom prst="rect">
            <a:avLst/>
          </a:prstGeom>
        </p:spPr>
      </p:pic>
      <p:pic>
        <p:nvPicPr>
          <p:cNvPr id="4" name="Picture 3">
            <a:extLst>
              <a:ext uri="{FF2B5EF4-FFF2-40B4-BE49-F238E27FC236}">
                <a16:creationId xmlns:a16="http://schemas.microsoft.com/office/drawing/2014/main" id="{A46D4FBF-9DB4-DEFB-A1B4-4095378132DE}"/>
              </a:ext>
            </a:extLst>
          </p:cNvPr>
          <p:cNvPicPr>
            <a:picLocks noChangeAspect="1"/>
          </p:cNvPicPr>
          <p:nvPr/>
        </p:nvPicPr>
        <p:blipFill rotWithShape="1">
          <a:blip r:embed="rId4"/>
          <a:srcRect l="29546" t="1931" r="31641" b="56831"/>
          <a:stretch/>
        </p:blipFill>
        <p:spPr>
          <a:xfrm>
            <a:off x="8894619" y="4340852"/>
            <a:ext cx="2749756" cy="1315616"/>
          </a:xfrm>
          <a:prstGeom prst="rect">
            <a:avLst/>
          </a:prstGeom>
        </p:spPr>
      </p:pic>
      <p:sp>
        <p:nvSpPr>
          <p:cNvPr id="8" name="Arrow: Right 7">
            <a:extLst>
              <a:ext uri="{FF2B5EF4-FFF2-40B4-BE49-F238E27FC236}">
                <a16:creationId xmlns:a16="http://schemas.microsoft.com/office/drawing/2014/main" id="{4B2E567C-378A-3DB7-FCA5-E6C44E3FA029}"/>
              </a:ext>
            </a:extLst>
          </p:cNvPr>
          <p:cNvSpPr/>
          <p:nvPr/>
        </p:nvSpPr>
        <p:spPr>
          <a:xfrm>
            <a:off x="2295331" y="4917233"/>
            <a:ext cx="660377" cy="2985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9F5BCA4-61C4-4A44-CD29-B0948EFF9380}"/>
              </a:ext>
            </a:extLst>
          </p:cNvPr>
          <p:cNvSpPr/>
          <p:nvPr/>
        </p:nvSpPr>
        <p:spPr>
          <a:xfrm>
            <a:off x="8029263" y="4849369"/>
            <a:ext cx="660377" cy="2985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175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3727880" y="139101"/>
            <a:ext cx="422906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Sign in feature</a:t>
            </a:r>
          </a:p>
        </p:txBody>
      </p:sp>
      <p:pic>
        <p:nvPicPr>
          <p:cNvPr id="5" name="Picture 4">
            <a:extLst>
              <a:ext uri="{FF2B5EF4-FFF2-40B4-BE49-F238E27FC236}">
                <a16:creationId xmlns:a16="http://schemas.microsoft.com/office/drawing/2014/main" id="{9F1E6FBD-B32C-C447-DAAB-971BCA3BE26A}"/>
              </a:ext>
            </a:extLst>
          </p:cNvPr>
          <p:cNvPicPr>
            <a:picLocks noChangeAspect="1"/>
          </p:cNvPicPr>
          <p:nvPr/>
        </p:nvPicPr>
        <p:blipFill>
          <a:blip r:embed="rId2"/>
          <a:stretch>
            <a:fillRect/>
          </a:stretch>
        </p:blipFill>
        <p:spPr>
          <a:xfrm>
            <a:off x="597925" y="2845837"/>
            <a:ext cx="1621411" cy="3603136"/>
          </a:xfrm>
          <a:prstGeom prst="rect">
            <a:avLst/>
          </a:prstGeom>
        </p:spPr>
      </p:pic>
      <p:pic>
        <p:nvPicPr>
          <p:cNvPr id="11" name="Picture 10">
            <a:extLst>
              <a:ext uri="{FF2B5EF4-FFF2-40B4-BE49-F238E27FC236}">
                <a16:creationId xmlns:a16="http://schemas.microsoft.com/office/drawing/2014/main" id="{764CDF3D-C735-0C49-1CF5-1000FA4B381F}"/>
              </a:ext>
            </a:extLst>
          </p:cNvPr>
          <p:cNvPicPr>
            <a:picLocks noChangeAspect="1"/>
          </p:cNvPicPr>
          <p:nvPr/>
        </p:nvPicPr>
        <p:blipFill>
          <a:blip r:embed="rId3"/>
          <a:stretch>
            <a:fillRect/>
          </a:stretch>
        </p:blipFill>
        <p:spPr>
          <a:xfrm>
            <a:off x="4437870" y="2845837"/>
            <a:ext cx="1658130" cy="3684734"/>
          </a:xfrm>
          <a:prstGeom prst="rect">
            <a:avLst/>
          </a:prstGeom>
        </p:spPr>
      </p:pic>
      <p:pic>
        <p:nvPicPr>
          <p:cNvPr id="18" name="Picture 17">
            <a:extLst>
              <a:ext uri="{FF2B5EF4-FFF2-40B4-BE49-F238E27FC236}">
                <a16:creationId xmlns:a16="http://schemas.microsoft.com/office/drawing/2014/main" id="{F8075666-5F21-AF2F-B868-DEEECA9CCCBB}"/>
              </a:ext>
            </a:extLst>
          </p:cNvPr>
          <p:cNvPicPr>
            <a:picLocks noChangeAspect="1"/>
          </p:cNvPicPr>
          <p:nvPr/>
        </p:nvPicPr>
        <p:blipFill>
          <a:blip r:embed="rId4"/>
          <a:stretch>
            <a:fillRect/>
          </a:stretch>
        </p:blipFill>
        <p:spPr>
          <a:xfrm>
            <a:off x="8146170" y="2845837"/>
            <a:ext cx="1658130" cy="3684734"/>
          </a:xfrm>
          <a:prstGeom prst="rect">
            <a:avLst/>
          </a:prstGeom>
        </p:spPr>
      </p:pic>
      <p:sp>
        <p:nvSpPr>
          <p:cNvPr id="20" name="TextBox 19">
            <a:extLst>
              <a:ext uri="{FF2B5EF4-FFF2-40B4-BE49-F238E27FC236}">
                <a16:creationId xmlns:a16="http://schemas.microsoft.com/office/drawing/2014/main" id="{5C140522-AAF3-4822-A841-9DA27E49A21D}"/>
              </a:ext>
            </a:extLst>
          </p:cNvPr>
          <p:cNvSpPr txBox="1"/>
          <p:nvPr/>
        </p:nvSpPr>
        <p:spPr>
          <a:xfrm>
            <a:off x="1978090" y="1278294"/>
            <a:ext cx="8173616" cy="1107996"/>
          </a:xfrm>
          <a:prstGeom prst="rect">
            <a:avLst/>
          </a:prstGeom>
          <a:noFill/>
        </p:spPr>
        <p:txBody>
          <a:bodyPr wrap="square" rtlCol="0">
            <a:spAutoFit/>
          </a:bodyPr>
          <a:lstStyle/>
          <a:p>
            <a:r>
              <a:rPr lang="en-US" sz="1600" dirty="0"/>
              <a:t>Demonstration of users' validations in sign in page.</a:t>
            </a:r>
            <a:br>
              <a:rPr lang="en-US" sz="1600" dirty="0"/>
            </a:br>
            <a:r>
              <a:rPr lang="en-US" sz="1600" dirty="0"/>
              <a:t>-     Left screen shot when users who did not register to the app try to log in.</a:t>
            </a:r>
          </a:p>
          <a:p>
            <a:pPr marL="285750" indent="-285750">
              <a:buFontTx/>
              <a:buChar char="-"/>
            </a:pPr>
            <a:r>
              <a:rPr lang="en-US" sz="1600" dirty="0"/>
              <a:t>Middle screenshot, when users try multiple failed sign ins, they get locked for some time.</a:t>
            </a:r>
          </a:p>
          <a:p>
            <a:pPr marL="285750" indent="-285750">
              <a:buFontTx/>
              <a:buChar char="-"/>
            </a:pPr>
            <a:r>
              <a:rPr lang="en-US" sz="1600" dirty="0"/>
              <a:t>Right screenshot, when users that did not verify their email try to log in. </a:t>
            </a:r>
          </a:p>
        </p:txBody>
      </p:sp>
    </p:spTree>
    <p:extLst>
      <p:ext uri="{BB962C8B-B14F-4D97-AF65-F5344CB8AC3E}">
        <p14:creationId xmlns:p14="http://schemas.microsoft.com/office/powerpoint/2010/main" val="196792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1978090" y="171358"/>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Forgot password feature</a:t>
            </a:r>
          </a:p>
        </p:txBody>
      </p:sp>
      <p:pic>
        <p:nvPicPr>
          <p:cNvPr id="3" name="Picture 2">
            <a:extLst>
              <a:ext uri="{FF2B5EF4-FFF2-40B4-BE49-F238E27FC236}">
                <a16:creationId xmlns:a16="http://schemas.microsoft.com/office/drawing/2014/main" id="{8DF3C21C-0D81-4B33-AE37-A6A187524B65}"/>
              </a:ext>
            </a:extLst>
          </p:cNvPr>
          <p:cNvPicPr>
            <a:picLocks noChangeAspect="1"/>
          </p:cNvPicPr>
          <p:nvPr/>
        </p:nvPicPr>
        <p:blipFill>
          <a:blip r:embed="rId2"/>
          <a:stretch>
            <a:fillRect/>
          </a:stretch>
        </p:blipFill>
        <p:spPr>
          <a:xfrm>
            <a:off x="581699" y="1989885"/>
            <a:ext cx="2018888" cy="4486417"/>
          </a:xfrm>
          <a:prstGeom prst="rect">
            <a:avLst/>
          </a:prstGeom>
        </p:spPr>
      </p:pic>
      <p:pic>
        <p:nvPicPr>
          <p:cNvPr id="6" name="Picture 5">
            <a:extLst>
              <a:ext uri="{FF2B5EF4-FFF2-40B4-BE49-F238E27FC236}">
                <a16:creationId xmlns:a16="http://schemas.microsoft.com/office/drawing/2014/main" id="{8AE1A5BE-403C-F69C-E0FC-6115B403E46E}"/>
              </a:ext>
            </a:extLst>
          </p:cNvPr>
          <p:cNvPicPr>
            <a:picLocks noChangeAspect="1"/>
          </p:cNvPicPr>
          <p:nvPr/>
        </p:nvPicPr>
        <p:blipFill>
          <a:blip r:embed="rId3"/>
          <a:stretch>
            <a:fillRect/>
          </a:stretch>
        </p:blipFill>
        <p:spPr>
          <a:xfrm>
            <a:off x="2727561" y="3704046"/>
            <a:ext cx="5763208" cy="1811407"/>
          </a:xfrm>
          <a:prstGeom prst="rect">
            <a:avLst/>
          </a:prstGeom>
        </p:spPr>
      </p:pic>
      <p:pic>
        <p:nvPicPr>
          <p:cNvPr id="9" name="Picture 8">
            <a:extLst>
              <a:ext uri="{FF2B5EF4-FFF2-40B4-BE49-F238E27FC236}">
                <a16:creationId xmlns:a16="http://schemas.microsoft.com/office/drawing/2014/main" id="{2814851D-C297-D03E-02AF-7746CDB7B304}"/>
              </a:ext>
            </a:extLst>
          </p:cNvPr>
          <p:cNvPicPr>
            <a:picLocks noChangeAspect="1"/>
          </p:cNvPicPr>
          <p:nvPr/>
        </p:nvPicPr>
        <p:blipFill>
          <a:blip r:embed="rId4"/>
          <a:stretch>
            <a:fillRect/>
          </a:stretch>
        </p:blipFill>
        <p:spPr>
          <a:xfrm>
            <a:off x="8611192" y="3429000"/>
            <a:ext cx="3494433" cy="2361501"/>
          </a:xfrm>
          <a:prstGeom prst="rect">
            <a:avLst/>
          </a:prstGeom>
        </p:spPr>
      </p:pic>
      <p:sp>
        <p:nvSpPr>
          <p:cNvPr id="19" name="TextBox 18">
            <a:extLst>
              <a:ext uri="{FF2B5EF4-FFF2-40B4-BE49-F238E27FC236}">
                <a16:creationId xmlns:a16="http://schemas.microsoft.com/office/drawing/2014/main" id="{B7758AD5-E208-D79D-FB2B-FB9C8D91264F}"/>
              </a:ext>
            </a:extLst>
          </p:cNvPr>
          <p:cNvSpPr txBox="1"/>
          <p:nvPr/>
        </p:nvSpPr>
        <p:spPr>
          <a:xfrm>
            <a:off x="3061701" y="1296955"/>
            <a:ext cx="6856740" cy="1200329"/>
          </a:xfrm>
          <a:prstGeom prst="rect">
            <a:avLst/>
          </a:prstGeom>
          <a:noFill/>
        </p:spPr>
        <p:txBody>
          <a:bodyPr wrap="square" rtlCol="0">
            <a:spAutoFit/>
          </a:bodyPr>
          <a:lstStyle/>
          <a:p>
            <a:r>
              <a:rPr lang="en-US" dirty="0"/>
              <a:t>When a user press “Forget password” after entering his email, an email for resetting that password will be sent. After clicking on the link attached a new page is opened with an option to reset the password for the current user.</a:t>
            </a:r>
          </a:p>
        </p:txBody>
      </p:sp>
    </p:spTree>
    <p:extLst>
      <p:ext uri="{BB962C8B-B14F-4D97-AF65-F5344CB8AC3E}">
        <p14:creationId xmlns:p14="http://schemas.microsoft.com/office/powerpoint/2010/main" val="341021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1978090" y="171358"/>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Home Screen</a:t>
            </a:r>
          </a:p>
        </p:txBody>
      </p:sp>
      <p:sp>
        <p:nvSpPr>
          <p:cNvPr id="20" name="TextBox 19">
            <a:extLst>
              <a:ext uri="{FF2B5EF4-FFF2-40B4-BE49-F238E27FC236}">
                <a16:creationId xmlns:a16="http://schemas.microsoft.com/office/drawing/2014/main" id="{5C140522-AAF3-4822-A841-9DA27E49A21D}"/>
              </a:ext>
            </a:extLst>
          </p:cNvPr>
          <p:cNvSpPr txBox="1"/>
          <p:nvPr/>
        </p:nvSpPr>
        <p:spPr>
          <a:xfrm>
            <a:off x="3724335" y="1459293"/>
            <a:ext cx="6328402" cy="2031325"/>
          </a:xfrm>
          <a:prstGeom prst="rect">
            <a:avLst/>
          </a:prstGeom>
          <a:noFill/>
        </p:spPr>
        <p:txBody>
          <a:bodyPr wrap="square" rtlCol="0">
            <a:spAutoFit/>
          </a:bodyPr>
          <a:lstStyle/>
          <a:p>
            <a:r>
              <a:rPr lang="en-US" b="0" i="0" dirty="0">
                <a:effectLst/>
                <a:latin typeface="Calibri "/>
              </a:rPr>
              <a:t>Home screen dynamically updates the UI based on user preferences stored in Firebase </a:t>
            </a:r>
            <a:r>
              <a:rPr lang="en-US" b="0" i="0" dirty="0" err="1">
                <a:effectLst/>
                <a:latin typeface="Calibri "/>
              </a:rPr>
              <a:t>Firestore</a:t>
            </a:r>
            <a:r>
              <a:rPr lang="en-US" b="0" i="0" dirty="0">
                <a:effectLst/>
                <a:latin typeface="Calibri "/>
              </a:rPr>
              <a:t>. The class enables navigation to different sections of the app, such as chats, reminders, requests, and maps. It also manages permissions, especially for location access, and provides an option to exit the app. Overall, the class ensures a seamless user experience by connecting various app features and functionalities.</a:t>
            </a:r>
            <a:endParaRPr lang="en-US" dirty="0">
              <a:latin typeface="Calibri "/>
            </a:endParaRPr>
          </a:p>
        </p:txBody>
      </p:sp>
      <p:pic>
        <p:nvPicPr>
          <p:cNvPr id="3" name="Picture 2">
            <a:extLst>
              <a:ext uri="{FF2B5EF4-FFF2-40B4-BE49-F238E27FC236}">
                <a16:creationId xmlns:a16="http://schemas.microsoft.com/office/drawing/2014/main" id="{78A7A8B1-3E85-6615-9F5D-EAC2FF600E86}"/>
              </a:ext>
            </a:extLst>
          </p:cNvPr>
          <p:cNvPicPr>
            <a:picLocks noChangeAspect="1"/>
          </p:cNvPicPr>
          <p:nvPr/>
        </p:nvPicPr>
        <p:blipFill>
          <a:blip r:embed="rId2"/>
          <a:stretch>
            <a:fillRect/>
          </a:stretch>
        </p:blipFill>
        <p:spPr>
          <a:xfrm>
            <a:off x="546470" y="356902"/>
            <a:ext cx="2820344" cy="6267432"/>
          </a:xfrm>
          <a:prstGeom prst="rect">
            <a:avLst/>
          </a:prstGeom>
        </p:spPr>
      </p:pic>
    </p:spTree>
    <p:extLst>
      <p:ext uri="{BB962C8B-B14F-4D97-AF65-F5344CB8AC3E}">
        <p14:creationId xmlns:p14="http://schemas.microsoft.com/office/powerpoint/2010/main" val="326626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Add new service feature</a:t>
            </a:r>
          </a:p>
        </p:txBody>
      </p:sp>
      <p:sp>
        <p:nvSpPr>
          <p:cNvPr id="20" name="TextBox 19">
            <a:extLst>
              <a:ext uri="{FF2B5EF4-FFF2-40B4-BE49-F238E27FC236}">
                <a16:creationId xmlns:a16="http://schemas.microsoft.com/office/drawing/2014/main" id="{5C140522-AAF3-4822-A841-9DA27E49A21D}"/>
              </a:ext>
            </a:extLst>
          </p:cNvPr>
          <p:cNvSpPr txBox="1"/>
          <p:nvPr/>
        </p:nvSpPr>
        <p:spPr>
          <a:xfrm>
            <a:off x="5416641" y="1520785"/>
            <a:ext cx="6328402" cy="4739759"/>
          </a:xfrm>
          <a:prstGeom prst="rect">
            <a:avLst/>
          </a:prstGeom>
          <a:noFill/>
        </p:spPr>
        <p:txBody>
          <a:bodyPr wrap="square" rtlCol="0">
            <a:spAutoFit/>
          </a:bodyPr>
          <a:lstStyle/>
          <a:p>
            <a:r>
              <a:rPr lang="en-US" sz="1600" b="0" i="0" dirty="0">
                <a:effectLst/>
                <a:latin typeface="Calibri "/>
              </a:rPr>
              <a:t>This feature enhances user engagement by offering a comprehensive view of services, intuitive date and time handling, easy communication with providers, and seamless integration with Firebase </a:t>
            </a:r>
            <a:r>
              <a:rPr lang="en-US" sz="1600" b="0" i="0" dirty="0" err="1">
                <a:effectLst/>
                <a:latin typeface="Calibri "/>
              </a:rPr>
              <a:t>Firestore</a:t>
            </a:r>
            <a:r>
              <a:rPr lang="en-US" sz="1600" b="0" i="0" dirty="0">
                <a:effectLst/>
                <a:latin typeface="Calibri "/>
              </a:rPr>
              <a:t> for data management.</a:t>
            </a:r>
          </a:p>
          <a:p>
            <a:pPr algn="l">
              <a:buFont typeface="Arial" panose="020B0604020202020204" pitchFamily="34" charset="0"/>
              <a:buChar char="•"/>
            </a:pPr>
            <a:r>
              <a:rPr lang="en-US" sz="1600" b="0" i="0" dirty="0">
                <a:effectLst/>
                <a:latin typeface="Calibri "/>
              </a:rPr>
              <a:t> Displays comprehensive service details, including user information, service info, contact details, availability, pricing, and categories.</a:t>
            </a:r>
          </a:p>
          <a:p>
            <a:pPr algn="l">
              <a:buFont typeface="Arial" panose="020B0604020202020204" pitchFamily="34" charset="0"/>
              <a:buChar char="•"/>
            </a:pPr>
            <a:r>
              <a:rPr lang="en-US" sz="1600" b="0" i="0" dirty="0">
                <a:effectLst/>
                <a:latin typeface="Calibri "/>
              </a:rPr>
              <a:t> Integrates Google Maps to showcase the service provider's location with a marker.</a:t>
            </a:r>
          </a:p>
          <a:p>
            <a:pPr algn="l">
              <a:buFont typeface="Arial" panose="020B0604020202020204" pitchFamily="34" charset="0"/>
              <a:buChar char="•"/>
            </a:pPr>
            <a:r>
              <a:rPr lang="en-US" sz="1600" b="0" i="0" dirty="0">
                <a:effectLst/>
                <a:latin typeface="Calibri "/>
              </a:rPr>
              <a:t> Allows users to request services by opening a dialog for inputting request details, dates, notes, and reminders.</a:t>
            </a:r>
          </a:p>
          <a:p>
            <a:pPr algn="l">
              <a:buFont typeface="Arial" panose="020B0604020202020204" pitchFamily="34" charset="0"/>
              <a:buChar char="•"/>
            </a:pPr>
            <a:r>
              <a:rPr lang="en-US" sz="1600" b="0" i="0" dirty="0">
                <a:effectLst/>
                <a:latin typeface="Calibri "/>
              </a:rPr>
              <a:t> Supports setting reminders for specific request-related dates and times.</a:t>
            </a:r>
          </a:p>
          <a:p>
            <a:pPr algn="l">
              <a:buFont typeface="Arial" panose="020B0604020202020204" pitchFamily="34" charset="0"/>
              <a:buChar char="•"/>
            </a:pPr>
            <a:r>
              <a:rPr lang="en-US" sz="1600" b="0" i="0" dirty="0">
                <a:effectLst/>
                <a:latin typeface="Calibri "/>
              </a:rPr>
              <a:t> Enables users to initiate chats with service providers through a dedicated button.</a:t>
            </a:r>
          </a:p>
          <a:p>
            <a:pPr algn="l">
              <a:buFont typeface="Arial" panose="020B0604020202020204" pitchFamily="34" charset="0"/>
              <a:buChar char="•"/>
            </a:pPr>
            <a:r>
              <a:rPr lang="en-US" sz="1600" b="0" i="0" dirty="0">
                <a:effectLst/>
                <a:latin typeface="Calibri "/>
              </a:rPr>
              <a:t> Provides a user-friendly interface for adding reminders and specifying dates and times.</a:t>
            </a:r>
          </a:p>
          <a:p>
            <a:pPr algn="l">
              <a:buFont typeface="Arial" panose="020B0604020202020204" pitchFamily="34" charset="0"/>
              <a:buChar char="•"/>
            </a:pPr>
            <a:r>
              <a:rPr lang="en-US" sz="1600" b="0" i="0" dirty="0">
                <a:effectLst/>
                <a:latin typeface="Calibri "/>
              </a:rPr>
              <a:t> Dynamically updates the UI based on fetched service and user data.</a:t>
            </a:r>
          </a:p>
          <a:p>
            <a:pPr algn="l">
              <a:buFont typeface="Arial" panose="020B0604020202020204" pitchFamily="34" charset="0"/>
              <a:buChar char="•"/>
            </a:pPr>
            <a:r>
              <a:rPr lang="en-US" sz="1600" b="0" i="0" dirty="0">
                <a:effectLst/>
                <a:latin typeface="Calibri "/>
              </a:rPr>
              <a:t> Efficiently handles date and time selection using intuitive dialogs.</a:t>
            </a:r>
          </a:p>
          <a:p>
            <a:pPr algn="l">
              <a:buFont typeface="Arial" panose="020B0604020202020204" pitchFamily="34" charset="0"/>
              <a:buChar char="•"/>
            </a:pPr>
            <a:r>
              <a:rPr lang="en-US" sz="1600" b="0" i="0" dirty="0">
                <a:effectLst/>
                <a:latin typeface="Calibri "/>
              </a:rPr>
              <a:t> Uses Firebase </a:t>
            </a:r>
            <a:r>
              <a:rPr lang="en-US" sz="1600" b="0" i="0" dirty="0" err="1">
                <a:effectLst/>
                <a:latin typeface="Calibri "/>
              </a:rPr>
              <a:t>Firestore</a:t>
            </a:r>
            <a:r>
              <a:rPr lang="en-US" sz="1600" b="0" i="0" dirty="0">
                <a:effectLst/>
                <a:latin typeface="Calibri "/>
              </a:rPr>
              <a:t> for effective data management.</a:t>
            </a:r>
          </a:p>
          <a:p>
            <a:endParaRPr lang="en-US" sz="1400" dirty="0">
              <a:latin typeface="Calibri "/>
            </a:endParaRPr>
          </a:p>
        </p:txBody>
      </p:sp>
      <p:pic>
        <p:nvPicPr>
          <p:cNvPr id="18" name="Picture 17">
            <a:extLst>
              <a:ext uri="{FF2B5EF4-FFF2-40B4-BE49-F238E27FC236}">
                <a16:creationId xmlns:a16="http://schemas.microsoft.com/office/drawing/2014/main" id="{8E662905-E26A-B94C-CDDF-595F7F74A3D5}"/>
              </a:ext>
            </a:extLst>
          </p:cNvPr>
          <p:cNvPicPr>
            <a:picLocks noChangeAspect="1"/>
          </p:cNvPicPr>
          <p:nvPr/>
        </p:nvPicPr>
        <p:blipFill>
          <a:blip r:embed="rId2"/>
          <a:stretch>
            <a:fillRect/>
          </a:stretch>
        </p:blipFill>
        <p:spPr>
          <a:xfrm>
            <a:off x="2721819" y="1241288"/>
            <a:ext cx="2393302" cy="5318449"/>
          </a:xfrm>
          <a:prstGeom prst="rect">
            <a:avLst/>
          </a:prstGeom>
        </p:spPr>
      </p:pic>
      <p:pic>
        <p:nvPicPr>
          <p:cNvPr id="23" name="Picture 22">
            <a:extLst>
              <a:ext uri="{FF2B5EF4-FFF2-40B4-BE49-F238E27FC236}">
                <a16:creationId xmlns:a16="http://schemas.microsoft.com/office/drawing/2014/main" id="{8B0F9478-BA96-00EA-8C42-63393D93CF0D}"/>
              </a:ext>
            </a:extLst>
          </p:cNvPr>
          <p:cNvPicPr>
            <a:picLocks noChangeAspect="1"/>
          </p:cNvPicPr>
          <p:nvPr/>
        </p:nvPicPr>
        <p:blipFill>
          <a:blip r:embed="rId3"/>
          <a:stretch>
            <a:fillRect/>
          </a:stretch>
        </p:blipFill>
        <p:spPr>
          <a:xfrm>
            <a:off x="207629" y="1241288"/>
            <a:ext cx="2393302" cy="5318449"/>
          </a:xfrm>
          <a:prstGeom prst="rect">
            <a:avLst/>
          </a:prstGeom>
        </p:spPr>
      </p:pic>
    </p:spTree>
    <p:extLst>
      <p:ext uri="{BB962C8B-B14F-4D97-AF65-F5344CB8AC3E}">
        <p14:creationId xmlns:p14="http://schemas.microsoft.com/office/powerpoint/2010/main" val="199949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See Services (Map)</a:t>
            </a:r>
          </a:p>
        </p:txBody>
      </p:sp>
      <p:sp>
        <p:nvSpPr>
          <p:cNvPr id="20" name="TextBox 19">
            <a:extLst>
              <a:ext uri="{FF2B5EF4-FFF2-40B4-BE49-F238E27FC236}">
                <a16:creationId xmlns:a16="http://schemas.microsoft.com/office/drawing/2014/main" id="{5C140522-AAF3-4822-A841-9DA27E49A21D}"/>
              </a:ext>
            </a:extLst>
          </p:cNvPr>
          <p:cNvSpPr txBox="1"/>
          <p:nvPr/>
        </p:nvSpPr>
        <p:spPr>
          <a:xfrm>
            <a:off x="5416641" y="1520785"/>
            <a:ext cx="6328402" cy="227754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374151"/>
                </a:solidFill>
                <a:effectLst/>
                <a:latin typeface="Söhne"/>
              </a:rPr>
              <a:t>Displays a Google Map with markers representing different services.</a:t>
            </a:r>
          </a:p>
          <a:p>
            <a:pPr algn="l">
              <a:buFont typeface="Arial" panose="020B0604020202020204" pitchFamily="34" charset="0"/>
              <a:buChar char="•"/>
            </a:pPr>
            <a:r>
              <a:rPr lang="en-US" sz="1600" b="0" i="0" dirty="0">
                <a:solidFill>
                  <a:srgbClr val="374151"/>
                </a:solidFill>
                <a:effectLst/>
                <a:latin typeface="Söhne"/>
              </a:rPr>
              <a:t>Retrieves service data from Firebase </a:t>
            </a:r>
            <a:r>
              <a:rPr lang="en-US" sz="1600" b="0" i="0" dirty="0" err="1">
                <a:solidFill>
                  <a:srgbClr val="374151"/>
                </a:solidFill>
                <a:effectLst/>
                <a:latin typeface="Söhne"/>
              </a:rPr>
              <a:t>Firestore</a:t>
            </a:r>
            <a:r>
              <a:rPr lang="en-US" sz="1600" b="0" i="0" dirty="0">
                <a:solidFill>
                  <a:srgbClr val="374151"/>
                </a:solidFill>
                <a:effectLst/>
                <a:latin typeface="Söhne"/>
              </a:rPr>
              <a:t> to populate the map.</a:t>
            </a:r>
          </a:p>
          <a:p>
            <a:pPr algn="l">
              <a:buFont typeface="Arial" panose="020B0604020202020204" pitchFamily="34" charset="0"/>
              <a:buChar char="•"/>
            </a:pPr>
            <a:r>
              <a:rPr lang="en-US" sz="1600" b="0" i="0" dirty="0">
                <a:solidFill>
                  <a:srgbClr val="374151"/>
                </a:solidFill>
                <a:effectLst/>
                <a:latin typeface="Söhne"/>
              </a:rPr>
              <a:t>Retrieves the user's current location using the Fused Location Provider Client.</a:t>
            </a:r>
          </a:p>
          <a:p>
            <a:pPr algn="l">
              <a:buFont typeface="Arial" panose="020B0604020202020204" pitchFamily="34" charset="0"/>
              <a:buChar char="•"/>
            </a:pPr>
            <a:r>
              <a:rPr lang="en-US" sz="1600" b="0" i="0" dirty="0">
                <a:solidFill>
                  <a:srgbClr val="374151"/>
                </a:solidFill>
                <a:effectLst/>
                <a:latin typeface="Söhne"/>
              </a:rPr>
              <a:t>Handles cases of successful and unsuccessful location retrieval.</a:t>
            </a:r>
          </a:p>
          <a:p>
            <a:pPr algn="l">
              <a:buFont typeface="Arial" panose="020B0604020202020204" pitchFamily="34" charset="0"/>
              <a:buChar char="•"/>
            </a:pPr>
            <a:r>
              <a:rPr lang="en-US" sz="1600" b="0" i="0" dirty="0">
                <a:solidFill>
                  <a:srgbClr val="374151"/>
                </a:solidFill>
                <a:effectLst/>
                <a:latin typeface="Söhne"/>
              </a:rPr>
              <a:t>Implements marker click listeners to open detailed service information.</a:t>
            </a:r>
          </a:p>
          <a:p>
            <a:pPr algn="l">
              <a:buFont typeface="Arial" panose="020B0604020202020204" pitchFamily="34" charset="0"/>
              <a:buChar char="•"/>
            </a:pPr>
            <a:r>
              <a:rPr lang="en-US" sz="1600" b="0" i="0" dirty="0">
                <a:solidFill>
                  <a:srgbClr val="374151"/>
                </a:solidFill>
                <a:effectLst/>
                <a:latin typeface="Söhne"/>
              </a:rPr>
              <a:t>Dynamically adjusts the map view based on markers and user location.</a:t>
            </a:r>
          </a:p>
          <a:p>
            <a:pPr algn="l">
              <a:buFont typeface="Arial" panose="020B0604020202020204" pitchFamily="34" charset="0"/>
              <a:buChar char="•"/>
            </a:pPr>
            <a:r>
              <a:rPr lang="en-US" sz="1600" b="0" i="0" dirty="0">
                <a:solidFill>
                  <a:srgbClr val="374151"/>
                </a:solidFill>
                <a:effectLst/>
                <a:latin typeface="Söhne"/>
              </a:rPr>
              <a:t>Efficiently manages map interactions, such as zoom controls.</a:t>
            </a:r>
          </a:p>
          <a:p>
            <a:endParaRPr lang="en-US" sz="1400" dirty="0">
              <a:latin typeface="Calibri "/>
            </a:endParaRPr>
          </a:p>
        </p:txBody>
      </p:sp>
      <p:pic>
        <p:nvPicPr>
          <p:cNvPr id="3" name="Picture 2">
            <a:extLst>
              <a:ext uri="{FF2B5EF4-FFF2-40B4-BE49-F238E27FC236}">
                <a16:creationId xmlns:a16="http://schemas.microsoft.com/office/drawing/2014/main" id="{CA7511CF-7D0B-58F8-80DB-282668E17C50}"/>
              </a:ext>
            </a:extLst>
          </p:cNvPr>
          <p:cNvPicPr>
            <a:picLocks noChangeAspect="1"/>
          </p:cNvPicPr>
          <p:nvPr/>
        </p:nvPicPr>
        <p:blipFill>
          <a:blip r:embed="rId2"/>
          <a:stretch>
            <a:fillRect/>
          </a:stretch>
        </p:blipFill>
        <p:spPr>
          <a:xfrm>
            <a:off x="338985" y="671804"/>
            <a:ext cx="2653626" cy="5896947"/>
          </a:xfrm>
          <a:prstGeom prst="rect">
            <a:avLst/>
          </a:prstGeom>
        </p:spPr>
      </p:pic>
    </p:spTree>
    <p:extLst>
      <p:ext uri="{BB962C8B-B14F-4D97-AF65-F5344CB8AC3E}">
        <p14:creationId xmlns:p14="http://schemas.microsoft.com/office/powerpoint/2010/main" val="132366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2" name="Group 1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3" name="Freeform: Shape 1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7" name="Rectangle 6">
            <a:extLst>
              <a:ext uri="{FF2B5EF4-FFF2-40B4-BE49-F238E27FC236}">
                <a16:creationId xmlns:a16="http://schemas.microsoft.com/office/drawing/2014/main" id="{1F672F7D-C858-FBBB-470B-427054002078}"/>
              </a:ext>
            </a:extLst>
          </p:cNvPr>
          <p:cNvSpPr/>
          <p:nvPr/>
        </p:nvSpPr>
        <p:spPr>
          <a:xfrm>
            <a:off x="2190808" y="0"/>
            <a:ext cx="7778535"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See Services (List)</a:t>
            </a:r>
          </a:p>
        </p:txBody>
      </p:sp>
      <p:sp>
        <p:nvSpPr>
          <p:cNvPr id="20" name="TextBox 19">
            <a:extLst>
              <a:ext uri="{FF2B5EF4-FFF2-40B4-BE49-F238E27FC236}">
                <a16:creationId xmlns:a16="http://schemas.microsoft.com/office/drawing/2014/main" id="{5C140522-AAF3-4822-A841-9DA27E49A21D}"/>
              </a:ext>
            </a:extLst>
          </p:cNvPr>
          <p:cNvSpPr txBox="1"/>
          <p:nvPr/>
        </p:nvSpPr>
        <p:spPr>
          <a:xfrm>
            <a:off x="3464773" y="1366897"/>
            <a:ext cx="6328402" cy="2062103"/>
          </a:xfrm>
          <a:prstGeom prst="rect">
            <a:avLst/>
          </a:prstGeom>
          <a:noFill/>
        </p:spPr>
        <p:txBody>
          <a:bodyPr wrap="square" rtlCol="0">
            <a:spAutoFit/>
          </a:bodyPr>
          <a:lstStyle/>
          <a:p>
            <a:pPr algn="l"/>
            <a:r>
              <a:rPr lang="en-US" sz="1600" b="0" i="0" dirty="0">
                <a:solidFill>
                  <a:srgbClr val="374151"/>
                </a:solidFill>
                <a:effectLst/>
                <a:latin typeface="Söhne"/>
              </a:rPr>
              <a:t>connects to a </a:t>
            </a:r>
            <a:r>
              <a:rPr lang="en-US" sz="1600" b="0" i="0" dirty="0" err="1">
                <a:solidFill>
                  <a:srgbClr val="374151"/>
                </a:solidFill>
                <a:effectLst/>
                <a:latin typeface="Söhne"/>
              </a:rPr>
              <a:t>Firestore</a:t>
            </a:r>
            <a:r>
              <a:rPr lang="en-US" sz="1600" b="0" i="0" dirty="0">
                <a:solidFill>
                  <a:srgbClr val="374151"/>
                </a:solidFill>
                <a:effectLst/>
                <a:latin typeface="Söhne"/>
              </a:rPr>
              <a:t> database to retrieve a list of services. The app displays this list using a </a:t>
            </a:r>
            <a:r>
              <a:rPr lang="en-US" sz="1600" b="0" i="0" dirty="0" err="1">
                <a:solidFill>
                  <a:srgbClr val="374151"/>
                </a:solidFill>
                <a:effectLst/>
                <a:latin typeface="Söhne"/>
              </a:rPr>
              <a:t>ListView</a:t>
            </a:r>
            <a:r>
              <a:rPr lang="en-US" sz="1600" b="0" i="0" dirty="0">
                <a:solidFill>
                  <a:srgbClr val="374151"/>
                </a:solidFill>
                <a:effectLst/>
                <a:latin typeface="Söhne"/>
              </a:rPr>
              <a:t> with customized items. When the user clicks on a service, the app transitions to a "</a:t>
            </a:r>
            <a:r>
              <a:rPr lang="en-US" sz="1600" b="0" i="0" dirty="0" err="1">
                <a:solidFill>
                  <a:srgbClr val="374151"/>
                </a:solidFill>
                <a:effectLst/>
                <a:latin typeface="Söhne"/>
              </a:rPr>
              <a:t>DetailActivity</a:t>
            </a:r>
            <a:r>
              <a:rPr lang="en-US" sz="1600" b="0" i="0" dirty="0">
                <a:solidFill>
                  <a:srgbClr val="374151"/>
                </a:solidFill>
                <a:effectLst/>
                <a:latin typeface="Söhne"/>
              </a:rPr>
              <a:t>" to show more information about the selected service. A progress dialog is used to indicate loading while data is fetched from </a:t>
            </a:r>
            <a:r>
              <a:rPr lang="en-US" sz="1600" b="0" i="0" dirty="0" err="1">
                <a:solidFill>
                  <a:srgbClr val="374151"/>
                </a:solidFill>
                <a:effectLst/>
                <a:latin typeface="Söhne"/>
              </a:rPr>
              <a:t>Firestore</a:t>
            </a:r>
            <a:r>
              <a:rPr lang="en-US" sz="1600" b="0" i="0" dirty="0">
                <a:solidFill>
                  <a:srgbClr val="374151"/>
                </a:solidFill>
                <a:effectLst/>
                <a:latin typeface="Söhne"/>
              </a:rPr>
              <a:t>. Overall, the app efficiently manages data retrieval, list display, user interaction, and navigation to provide a seamless experience for exploring and learning about different services.</a:t>
            </a:r>
            <a:endParaRPr lang="en-US" sz="1400" dirty="0">
              <a:latin typeface="Calibri "/>
            </a:endParaRPr>
          </a:p>
        </p:txBody>
      </p:sp>
      <p:pic>
        <p:nvPicPr>
          <p:cNvPr id="4" name="Picture 3">
            <a:extLst>
              <a:ext uri="{FF2B5EF4-FFF2-40B4-BE49-F238E27FC236}">
                <a16:creationId xmlns:a16="http://schemas.microsoft.com/office/drawing/2014/main" id="{836F5C18-D493-18AA-0DD9-34AE08E41906}"/>
              </a:ext>
            </a:extLst>
          </p:cNvPr>
          <p:cNvPicPr>
            <a:picLocks noChangeAspect="1"/>
          </p:cNvPicPr>
          <p:nvPr/>
        </p:nvPicPr>
        <p:blipFill>
          <a:blip r:embed="rId2"/>
          <a:stretch>
            <a:fillRect/>
          </a:stretch>
        </p:blipFill>
        <p:spPr>
          <a:xfrm>
            <a:off x="203951" y="961826"/>
            <a:ext cx="2552855" cy="5673012"/>
          </a:xfrm>
          <a:prstGeom prst="rect">
            <a:avLst/>
          </a:prstGeom>
        </p:spPr>
      </p:pic>
    </p:spTree>
    <p:extLst>
      <p:ext uri="{BB962C8B-B14F-4D97-AF65-F5344CB8AC3E}">
        <p14:creationId xmlns:p14="http://schemas.microsoft.com/office/powerpoint/2010/main" val="4203393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1172</Words>
  <Application>Microsoft Office PowerPoint</Application>
  <PresentationFormat>Widescreen</PresentationFormat>
  <Paragraphs>64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Meiryo</vt:lpstr>
      <vt:lpstr>Arial</vt:lpstr>
      <vt:lpstr>Calibri</vt:lpstr>
      <vt:lpstr>Calibri </vt:lpstr>
      <vt:lpstr>Calibri Light</vt:lpstr>
      <vt:lpstr>Söhne</vt:lpstr>
      <vt:lpstr>Office Theme</vt:lpstr>
      <vt:lpstr>Sitter Services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Sitter Services App</dc:title>
  <dc:creator>Mohammad Wattad</dc:creator>
  <cp:lastModifiedBy>Mohammad Wattad</cp:lastModifiedBy>
  <cp:revision>1</cp:revision>
  <dcterms:created xsi:type="dcterms:W3CDTF">2023-08-27T15:23:32Z</dcterms:created>
  <dcterms:modified xsi:type="dcterms:W3CDTF">2023-08-27T18:39:49Z</dcterms:modified>
</cp:coreProperties>
</file>